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256" r:id="rId2"/>
    <p:sldId id="268" r:id="rId3"/>
    <p:sldId id="269" r:id="rId4"/>
    <p:sldId id="270" r:id="rId5"/>
    <p:sldId id="304" r:id="rId6"/>
    <p:sldId id="305" r:id="rId7"/>
    <p:sldId id="306" r:id="rId8"/>
    <p:sldId id="307" r:id="rId9"/>
    <p:sldId id="382" r:id="rId10"/>
    <p:sldId id="309" r:id="rId11"/>
    <p:sldId id="310" r:id="rId12"/>
    <p:sldId id="311" r:id="rId13"/>
    <p:sldId id="312" r:id="rId14"/>
    <p:sldId id="379" r:id="rId15"/>
    <p:sldId id="380" r:id="rId16"/>
    <p:sldId id="273" r:id="rId17"/>
    <p:sldId id="381" r:id="rId18"/>
    <p:sldId id="281" r:id="rId19"/>
    <p:sldId id="282" r:id="rId20"/>
    <p:sldId id="274" r:id="rId21"/>
    <p:sldId id="275" r:id="rId22"/>
    <p:sldId id="276" r:id="rId23"/>
    <p:sldId id="277" r:id="rId24"/>
    <p:sldId id="278" r:id="rId25"/>
    <p:sldId id="279" r:id="rId26"/>
    <p:sldId id="283" r:id="rId27"/>
    <p:sldId id="383" r:id="rId28"/>
    <p:sldId id="385" r:id="rId29"/>
    <p:sldId id="386" r:id="rId30"/>
    <p:sldId id="291" r:id="rId31"/>
    <p:sldId id="447" r:id="rId32"/>
    <p:sldId id="448" r:id="rId33"/>
    <p:sldId id="449" r:id="rId34"/>
    <p:sldId id="450" r:id="rId35"/>
    <p:sldId id="451" r:id="rId36"/>
    <p:sldId id="292" r:id="rId37"/>
    <p:sldId id="303" r:id="rId38"/>
    <p:sldId id="293" r:id="rId39"/>
    <p:sldId id="294" r:id="rId40"/>
    <p:sldId id="296" r:id="rId41"/>
    <p:sldId id="299" r:id="rId42"/>
    <p:sldId id="298" r:id="rId43"/>
    <p:sldId id="301" r:id="rId44"/>
    <p:sldId id="428" r:id="rId45"/>
    <p:sldId id="429" r:id="rId46"/>
    <p:sldId id="295" r:id="rId47"/>
    <p:sldId id="315" r:id="rId48"/>
    <p:sldId id="316" r:id="rId49"/>
    <p:sldId id="317" r:id="rId50"/>
    <p:sldId id="319" r:id="rId51"/>
    <p:sldId id="430" r:id="rId52"/>
    <p:sldId id="322" r:id="rId53"/>
    <p:sldId id="431" r:id="rId54"/>
    <p:sldId id="432" r:id="rId55"/>
    <p:sldId id="433" r:id="rId56"/>
    <p:sldId id="435" r:id="rId57"/>
    <p:sldId id="437" r:id="rId58"/>
    <p:sldId id="436" r:id="rId59"/>
    <p:sldId id="438" r:id="rId60"/>
    <p:sldId id="439" r:id="rId61"/>
    <p:sldId id="387" r:id="rId62"/>
    <p:sldId id="441" r:id="rId63"/>
    <p:sldId id="442" r:id="rId64"/>
    <p:sldId id="440" r:id="rId65"/>
    <p:sldId id="443" r:id="rId66"/>
    <p:sldId id="388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399" r:id="rId76"/>
    <p:sldId id="400" r:id="rId77"/>
    <p:sldId id="401" r:id="rId78"/>
    <p:sldId id="412" r:id="rId79"/>
    <p:sldId id="413" r:id="rId80"/>
    <p:sldId id="414" r:id="rId81"/>
    <p:sldId id="415" r:id="rId82"/>
    <p:sldId id="423" r:id="rId83"/>
    <p:sldId id="426" r:id="rId84"/>
    <p:sldId id="424" r:id="rId85"/>
    <p:sldId id="420" r:id="rId86"/>
    <p:sldId id="425" r:id="rId87"/>
    <p:sldId id="421" r:id="rId88"/>
    <p:sldId id="427" r:id="rId89"/>
    <p:sldId id="416" r:id="rId90"/>
    <p:sldId id="417" r:id="rId91"/>
    <p:sldId id="419" r:id="rId92"/>
    <p:sldId id="418" r:id="rId93"/>
    <p:sldId id="444" r:id="rId94"/>
    <p:sldId id="445" r:id="rId95"/>
    <p:sldId id="446" r:id="rId96"/>
    <p:sldId id="389" r:id="rId97"/>
    <p:sldId id="330" r:id="rId98"/>
    <p:sldId id="349" r:id="rId99"/>
    <p:sldId id="350" r:id="rId100"/>
    <p:sldId id="351" r:id="rId101"/>
    <p:sldId id="352" r:id="rId102"/>
    <p:sldId id="355" r:id="rId103"/>
    <p:sldId id="353" r:id="rId104"/>
    <p:sldId id="357" r:id="rId105"/>
    <p:sldId id="358" r:id="rId106"/>
    <p:sldId id="359" r:id="rId107"/>
    <p:sldId id="360" r:id="rId108"/>
    <p:sldId id="361" r:id="rId109"/>
    <p:sldId id="362" r:id="rId110"/>
    <p:sldId id="376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408" r:id="rId125"/>
    <p:sldId id="410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0EF"/>
    <a:srgbClr val="FF66FF"/>
    <a:srgbClr val="D9D9D9"/>
    <a:srgbClr val="BF9000"/>
    <a:srgbClr val="00B0F0"/>
    <a:srgbClr val="FD4FD8"/>
    <a:srgbClr val="000000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0" autoAdjust="0"/>
    <p:restoredTop sz="91575"/>
  </p:normalViewPr>
  <p:slideViewPr>
    <p:cSldViewPr snapToGrid="0" snapToObjects="1">
      <p:cViewPr varScale="1">
        <p:scale>
          <a:sx n="111" d="100"/>
          <a:sy n="111" d="100"/>
        </p:scale>
        <p:origin x="3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E191D-DCDD-4B9F-813E-1157559655AB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BD23-9C0B-47BA-A493-D681CFE5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the students what “unbalanced” means.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5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43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8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4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8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25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62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8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40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the students what “unbalanced” means.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7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39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5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1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1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9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02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5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BD23-9C0B-47BA-A493-D681CFE5430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4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5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0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2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38E0D-57E1-B143-A744-D1857BA358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50F8D-577D-D043-9064-C1B2AB532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1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6.png"/><Relationship Id="rId26" Type="http://schemas.openxmlformats.org/officeDocument/2006/relationships/image" Target="../media/image55.png"/><Relationship Id="rId3" Type="http://schemas.openxmlformats.org/officeDocument/2006/relationships/image" Target="../media/image18.png"/><Relationship Id="rId21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openxmlformats.org/officeDocument/2006/relationships/image" Target="../media/image27.png"/><Relationship Id="rId17" Type="http://schemas.openxmlformats.org/officeDocument/2006/relationships/image" Target="../media/image45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3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52.png"/><Relationship Id="rId10" Type="http://schemas.openxmlformats.org/officeDocument/2006/relationships/image" Target="../media/image42.png"/><Relationship Id="rId19" Type="http://schemas.openxmlformats.org/officeDocument/2006/relationships/image" Target="../media/image47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Relationship Id="rId14" Type="http://schemas.openxmlformats.org/officeDocument/2006/relationships/image" Target="../media/image25.png"/><Relationship Id="rId22" Type="http://schemas.openxmlformats.org/officeDocument/2006/relationships/image" Target="../media/image51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8.png"/><Relationship Id="rId39" Type="http://schemas.openxmlformats.org/officeDocument/2006/relationships/image" Target="../media/image91.png"/><Relationship Id="rId21" Type="http://schemas.openxmlformats.org/officeDocument/2006/relationships/image" Target="../media/image36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9.png"/><Relationship Id="rId29" Type="http://schemas.openxmlformats.org/officeDocument/2006/relationships/image" Target="../media/image81.png"/><Relationship Id="rId11" Type="http://schemas.openxmlformats.org/officeDocument/2006/relationships/image" Target="../media/image64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20" Type="http://schemas.openxmlformats.org/officeDocument/2006/relationships/image" Target="../media/image73.png"/><Relationship Id="rId41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207067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#1: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“As if we didn’t know this already”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same set of elements, </a:t>
            </a:r>
            <a:r>
              <a:rPr lang="en-US" dirty="0">
                <a:solidFill>
                  <a:srgbClr val="FF66FF"/>
                </a:solidFill>
              </a:rPr>
              <a:t>two different insertion orders can lead to </a:t>
            </a:r>
            <a:r>
              <a:rPr lang="en-US" dirty="0">
                <a:solidFill>
                  <a:srgbClr val="FF0000"/>
                </a:solidFill>
              </a:rPr>
              <a:t>radically different </a:t>
            </a:r>
            <a:r>
              <a:rPr lang="en-US" dirty="0">
                <a:solidFill>
                  <a:srgbClr val="FF66FF"/>
                </a:solidFill>
              </a:rPr>
              <a:t>binary search trees. </a:t>
            </a:r>
          </a:p>
        </p:txBody>
      </p:sp>
    </p:spTree>
    <p:extLst>
      <p:ext uri="{BB962C8B-B14F-4D97-AF65-F5344CB8AC3E}">
        <p14:creationId xmlns:p14="http://schemas.microsoft.com/office/powerpoint/2010/main" val="2742058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Now what happens if we want to delete </a:t>
            </a:r>
            <a:r>
              <a:rPr lang="en-US" sz="2200" dirty="0">
                <a:solidFill>
                  <a:srgbClr val="FF0000"/>
                </a:solidFill>
              </a:rPr>
              <a:t>20?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06097" y="386179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93156" y="4369793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860799" y="579986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268128" y="6240129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68356" y="2743200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00B0F0"/>
                </a:solidFill>
              </a:rPr>
              <a:t>We have to find 20’s </a:t>
            </a:r>
            <a:r>
              <a:rPr lang="en-US" dirty="0" err="1">
                <a:solidFill>
                  <a:srgbClr val="00B0F0"/>
                </a:solidFill>
              </a:rPr>
              <a:t>inorder</a:t>
            </a:r>
            <a:r>
              <a:rPr lang="en-US" dirty="0">
                <a:solidFill>
                  <a:srgbClr val="00B0F0"/>
                </a:solidFill>
              </a:rPr>
              <a:t> successor.</a:t>
            </a:r>
          </a:p>
        </p:txBody>
      </p:sp>
      <p:sp>
        <p:nvSpPr>
          <p:cNvPr id="20" name="Oval 19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822167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Now what happens if we want to delete </a:t>
            </a:r>
            <a:r>
              <a:rPr lang="en-US" sz="2200" dirty="0">
                <a:solidFill>
                  <a:srgbClr val="FF0000"/>
                </a:solidFill>
              </a:rPr>
              <a:t>20?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06097" y="386179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93156" y="4369793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860799" y="579986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268128" y="6240129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68356" y="2743200"/>
            <a:ext cx="3781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00B0F0"/>
                </a:solidFill>
              </a:rPr>
              <a:t>We have to find 20’s </a:t>
            </a:r>
            <a:r>
              <a:rPr lang="en-US" dirty="0" err="1">
                <a:solidFill>
                  <a:srgbClr val="00B0F0"/>
                </a:solidFill>
              </a:rPr>
              <a:t>inorder</a:t>
            </a:r>
            <a:r>
              <a:rPr lang="en-US" dirty="0">
                <a:solidFill>
                  <a:srgbClr val="00B0F0"/>
                </a:solidFill>
              </a:rPr>
              <a:t> successor.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accent2"/>
                </a:solidFill>
              </a:rPr>
              <a:t>We copy the value of the </a:t>
            </a: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successor to 20.</a:t>
            </a:r>
          </a:p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12949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Now what happens if we want to delete </a:t>
            </a:r>
            <a:r>
              <a:rPr lang="en-US" sz="2200" dirty="0">
                <a:solidFill>
                  <a:srgbClr val="FF0000"/>
                </a:solidFill>
              </a:rPr>
              <a:t>20?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06097" y="386179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93156" y="4369793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860799" y="579986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68356" y="2743200"/>
            <a:ext cx="3781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00B0F0"/>
                </a:solidFill>
              </a:rPr>
              <a:t>We have to find 20’s </a:t>
            </a:r>
            <a:r>
              <a:rPr lang="en-US" dirty="0" err="1">
                <a:solidFill>
                  <a:srgbClr val="00B0F0"/>
                </a:solidFill>
              </a:rPr>
              <a:t>inorder</a:t>
            </a:r>
            <a:r>
              <a:rPr lang="en-US" dirty="0">
                <a:solidFill>
                  <a:srgbClr val="00B0F0"/>
                </a:solidFill>
              </a:rPr>
              <a:t> successor.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accent2"/>
                </a:solidFill>
              </a:rPr>
              <a:t>We copy the value of the </a:t>
            </a: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successor to 20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chemeClr val="accent6"/>
                </a:solidFill>
              </a:rPr>
              <a:t>We recursively delete the </a:t>
            </a:r>
            <a:r>
              <a:rPr lang="en-US" dirty="0" err="1">
                <a:solidFill>
                  <a:schemeClr val="accent6"/>
                </a:solidFill>
              </a:rPr>
              <a:t>inorder</a:t>
            </a:r>
            <a:r>
              <a:rPr lang="en-US" dirty="0">
                <a:solidFill>
                  <a:schemeClr val="accent6"/>
                </a:solidFill>
              </a:rPr>
              <a:t> successor. This might trigger recursive deletions…</a:t>
            </a:r>
          </a:p>
          <a:p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268128" y="6240129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21</a:t>
            </a:r>
          </a:p>
        </p:txBody>
      </p:sp>
      <p:sp>
        <p:nvSpPr>
          <p:cNvPr id="22" name="Oval 21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21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172178" y="6176963"/>
            <a:ext cx="1004708" cy="57116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3093156" y="6262443"/>
            <a:ext cx="1083730" cy="37032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557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Now what happens if we want to delete </a:t>
            </a:r>
            <a:r>
              <a:rPr lang="en-US" sz="2200" dirty="0">
                <a:solidFill>
                  <a:srgbClr val="FF0000"/>
                </a:solidFill>
              </a:rPr>
              <a:t>20?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06097" y="386179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93156" y="4369793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68356" y="2743200"/>
                <a:ext cx="378177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>
                    <a:solidFill>
                      <a:srgbClr val="00B0F0"/>
                    </a:solidFill>
                  </a:rPr>
                  <a:t>We have to find 20’s </a:t>
                </a:r>
                <a:r>
                  <a:rPr lang="en-US" dirty="0" err="1">
                    <a:solidFill>
                      <a:srgbClr val="00B0F0"/>
                    </a:solidFill>
                  </a:rPr>
                  <a:t>inorder</a:t>
                </a:r>
                <a:r>
                  <a:rPr lang="en-US" dirty="0">
                    <a:solidFill>
                      <a:srgbClr val="00B0F0"/>
                    </a:solidFill>
                  </a:rPr>
                  <a:t> successor.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solidFill>
                      <a:schemeClr val="accent2"/>
                    </a:solidFill>
                  </a:rPr>
                  <a:t>We copy the value of the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inorder</a:t>
                </a:r>
                <a:r>
                  <a:rPr lang="en-US" dirty="0">
                    <a:solidFill>
                      <a:schemeClr val="accent2"/>
                    </a:solidFill>
                  </a:rPr>
                  <a:t> successor to 20.</a:t>
                </a:r>
              </a:p>
              <a:p>
                <a:pPr marL="342900" indent="-342900">
                  <a:buFontTx/>
                  <a:buAutoNum type="arabicParenR"/>
                </a:pPr>
                <a:r>
                  <a:rPr lang="en-US" dirty="0">
                    <a:solidFill>
                      <a:schemeClr val="accent6"/>
                    </a:solidFill>
                  </a:rPr>
                  <a:t>We recursively delete the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inorder</a:t>
                </a:r>
                <a:r>
                  <a:rPr lang="en-US" dirty="0">
                    <a:solidFill>
                      <a:schemeClr val="accent6"/>
                    </a:solidFill>
                  </a:rPr>
                  <a:t> successor. This might trigger recursive deletions…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links traversed in the worst case! (a degenerate right-leaning tree)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/>
                  <a:t>This is the </a:t>
                </a:r>
                <a:r>
                  <a:rPr lang="en-US" b="1" dirty="0"/>
                  <a:t>hard</a:t>
                </a:r>
                <a:r>
                  <a:rPr lang="en-US" dirty="0"/>
                  <a:t> case of deletion.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56" y="2743200"/>
                <a:ext cx="3781777" cy="3416320"/>
              </a:xfrm>
              <a:prstGeom prst="rect">
                <a:avLst/>
              </a:prstGeom>
              <a:blipFill>
                <a:blip r:embed="rId2"/>
                <a:stretch>
                  <a:fillRect l="-1452" t="-893" r="-968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444048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come back to AVL world.</a:t>
            </a:r>
          </a:p>
          <a:p>
            <a:r>
              <a:rPr lang="en-US" dirty="0"/>
              <a:t>In addition to making sure we understand the classic BST deletion cases, we must also take care of two things: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Imbalances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Height updates </a:t>
            </a:r>
            <a:r>
              <a:rPr lang="en-US" dirty="0">
                <a:solidFill>
                  <a:srgbClr val="7030A0"/>
                </a:solidFill>
              </a:rPr>
              <a:t>if re-balancing occurs</a:t>
            </a:r>
          </a:p>
          <a:p>
            <a:r>
              <a:rPr lang="en-US" dirty="0"/>
              <a:t>Let’s look at some examples</a:t>
            </a:r>
            <a:r>
              <a:rPr lang="el-GR" dirty="0"/>
              <a:t>.</a:t>
            </a:r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747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078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66FF">
                  <a:tint val="66000"/>
                  <a:satMod val="160000"/>
                </a:srgbClr>
              </a:gs>
              <a:gs pos="50000">
                <a:srgbClr val="FF66FF">
                  <a:tint val="44500"/>
                  <a:satMod val="160000"/>
                </a:srgbClr>
              </a:gs>
              <a:gs pos="100000">
                <a:srgbClr val="FF66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200287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Let’s delete the key 7.</a:t>
            </a:r>
          </a:p>
        </p:txBody>
      </p:sp>
    </p:spTree>
    <p:extLst>
      <p:ext uri="{BB962C8B-B14F-4D97-AF65-F5344CB8AC3E}">
        <p14:creationId xmlns:p14="http://schemas.microsoft.com/office/powerpoint/2010/main" val="3272333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66FF">
                  <a:tint val="66000"/>
                  <a:satMod val="160000"/>
                </a:srgbClr>
              </a:gs>
              <a:gs pos="50000">
                <a:srgbClr val="FF66FF">
                  <a:tint val="44500"/>
                  <a:satMod val="160000"/>
                </a:srgbClr>
              </a:gs>
              <a:gs pos="100000">
                <a:srgbClr val="FF66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200287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Let’s delete the key 7.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91481" y="3200400"/>
            <a:ext cx="941802" cy="700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93893" y="3395246"/>
            <a:ext cx="945975" cy="449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348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66FF">
                  <a:tint val="66000"/>
                  <a:satMod val="160000"/>
                </a:srgbClr>
              </a:gs>
              <a:gs pos="50000">
                <a:srgbClr val="FF66FF">
                  <a:tint val="44500"/>
                  <a:satMod val="160000"/>
                </a:srgbClr>
              </a:gs>
              <a:gs pos="100000">
                <a:srgbClr val="FF66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200287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Let’s delete the key 7.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91481" y="3200400"/>
            <a:ext cx="941802" cy="700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93893" y="3395246"/>
            <a:ext cx="945975" cy="449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33701" y="2093605"/>
            <a:ext cx="581643" cy="40013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74903" y="1311210"/>
            <a:ext cx="206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Imbalance detected here! :O</a:t>
            </a:r>
          </a:p>
        </p:txBody>
      </p:sp>
    </p:spTree>
    <p:extLst>
      <p:ext uri="{BB962C8B-B14F-4D97-AF65-F5344CB8AC3E}">
        <p14:creationId xmlns:p14="http://schemas.microsoft.com/office/powerpoint/2010/main" val="1336554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66FF">
                  <a:tint val="66000"/>
                  <a:satMod val="160000"/>
                </a:srgbClr>
              </a:gs>
              <a:gs pos="50000">
                <a:srgbClr val="FF66FF">
                  <a:tint val="44500"/>
                  <a:satMod val="160000"/>
                </a:srgbClr>
              </a:gs>
              <a:gs pos="100000">
                <a:srgbClr val="FF66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200287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Let’s delete the key 7.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91481" y="3200400"/>
            <a:ext cx="941802" cy="700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93893" y="3395246"/>
            <a:ext cx="945975" cy="449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33701" y="2093605"/>
            <a:ext cx="581643" cy="40013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74903" y="1311210"/>
            <a:ext cx="206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Imbalance detected here! :O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043" y="4269208"/>
            <a:ext cx="307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To rectify this imbalance, we will need a </a:t>
            </a:r>
            <a:r>
              <a:rPr lang="en-US" dirty="0">
                <a:solidFill>
                  <a:srgbClr val="7030A0"/>
                </a:solidFill>
              </a:rPr>
              <a:t>right-left rotation about 20!</a:t>
            </a:r>
          </a:p>
        </p:txBody>
      </p:sp>
    </p:spTree>
    <p:extLst>
      <p:ext uri="{BB962C8B-B14F-4D97-AF65-F5344CB8AC3E}">
        <p14:creationId xmlns:p14="http://schemas.microsoft.com/office/powerpoint/2010/main" val="74001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#1: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“As if we didn’t know this already”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same set of elements, </a:t>
                </a:r>
                <a:r>
                  <a:rPr lang="en-US" dirty="0">
                    <a:solidFill>
                      <a:srgbClr val="FF66FF"/>
                    </a:solidFill>
                  </a:rPr>
                  <a:t>two different insertion orders can lead to </a:t>
                </a:r>
                <a:r>
                  <a:rPr lang="en-US" dirty="0">
                    <a:solidFill>
                      <a:srgbClr val="FF0000"/>
                    </a:solidFill>
                  </a:rPr>
                  <a:t>radically different </a:t>
                </a:r>
                <a:r>
                  <a:rPr lang="en-US" dirty="0">
                    <a:solidFill>
                      <a:srgbClr val="FF66FF"/>
                    </a:solidFill>
                  </a:rPr>
                  <a:t>binary search trees. </a:t>
                </a:r>
              </a:p>
              <a:p>
                <a:r>
                  <a:rPr lang="en-US" dirty="0"/>
                  <a:t>How nice would it be if,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in spite of insertion order</a:t>
                </a:r>
                <a:r>
                  <a:rPr lang="en-US" dirty="0"/>
                  <a:t>, we could come up with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 nice, balanced binary tree that can guarantee us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search…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og sitt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F97E66F0-FBE0-4EF9-9159-1D0CB70B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988" y="3876430"/>
            <a:ext cx="1150646" cy="9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66FF">
                  <a:tint val="66000"/>
                  <a:satMod val="160000"/>
                </a:srgbClr>
              </a:gs>
              <a:gs pos="50000">
                <a:srgbClr val="FF66FF">
                  <a:tint val="44500"/>
                  <a:satMod val="160000"/>
                </a:srgbClr>
              </a:gs>
              <a:gs pos="100000">
                <a:srgbClr val="FF66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200287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Let’s delete the key 7.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91481" y="3200400"/>
            <a:ext cx="941802" cy="700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93893" y="3395246"/>
            <a:ext cx="945975" cy="449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33701" y="2093605"/>
            <a:ext cx="581643" cy="40013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74903" y="1311210"/>
            <a:ext cx="206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Imbalance detected here! :O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043" y="4269208"/>
            <a:ext cx="3074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To rectify this imbalance, we will need a </a:t>
            </a:r>
            <a:r>
              <a:rPr lang="en-US" dirty="0">
                <a:solidFill>
                  <a:srgbClr val="7030A0"/>
                </a:solidFill>
              </a:rPr>
              <a:t>right-left rotation about 20!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i="1" dirty="0">
                <a:solidFill>
                  <a:schemeClr val="accent2"/>
                </a:solidFill>
              </a:rPr>
              <a:t>But how do we determine which rotation we need?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2FDC8E1-55E4-4219-A121-7E449FA7F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75" y="5215533"/>
            <a:ext cx="1393534" cy="9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72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riangle 29"/>
          <p:cNvSpPr/>
          <p:nvPr/>
        </p:nvSpPr>
        <p:spPr>
          <a:xfrm>
            <a:off x="4873595" y="3988349"/>
            <a:ext cx="1335525" cy="852524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3596571" y="3997047"/>
            <a:ext cx="1335525" cy="852524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31308" y="2887246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18367" y="3395246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66FF">
                  <a:tint val="66000"/>
                  <a:satMod val="160000"/>
                </a:srgbClr>
              </a:gs>
              <a:gs pos="50000">
                <a:srgbClr val="FF66FF">
                  <a:tint val="44500"/>
                  <a:satMod val="160000"/>
                </a:srgbClr>
              </a:gs>
              <a:gs pos="100000">
                <a:srgbClr val="FF66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200287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Let’s delete the key 7.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91481" y="3200400"/>
            <a:ext cx="941802" cy="700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93893" y="3395246"/>
            <a:ext cx="945975" cy="449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33701" y="2093605"/>
            <a:ext cx="581643" cy="40013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74903" y="1311210"/>
            <a:ext cx="206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Imbalance detected here! :O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043" y="4269208"/>
            <a:ext cx="30741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To rectify this imbalance, we will need either </a:t>
            </a:r>
            <a:r>
              <a:rPr lang="en-US" dirty="0">
                <a:solidFill>
                  <a:schemeClr val="accent1"/>
                </a:solidFill>
              </a:rPr>
              <a:t>a left rotation about 20,</a:t>
            </a:r>
            <a:r>
              <a:rPr lang="en-US" dirty="0"/>
              <a:t> or a </a:t>
            </a:r>
            <a:r>
              <a:rPr lang="en-US" dirty="0">
                <a:solidFill>
                  <a:srgbClr val="7030A0"/>
                </a:solidFill>
              </a:rPr>
              <a:t>right-left rotation about 20!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How do we determine which?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have to check if our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right subtree </a:t>
            </a:r>
            <a:r>
              <a:rPr lang="en-US" dirty="0"/>
              <a:t>is </a:t>
            </a:r>
            <a:r>
              <a:rPr lang="en-US" dirty="0">
                <a:solidFill>
                  <a:srgbClr val="00B050"/>
                </a:solidFill>
              </a:rPr>
              <a:t>left-heavy </a:t>
            </a:r>
            <a:r>
              <a:rPr lang="en-US" dirty="0"/>
              <a:t>or </a:t>
            </a:r>
            <a:r>
              <a:rPr lang="en-US" dirty="0">
                <a:solidFill>
                  <a:srgbClr val="00B0F0"/>
                </a:solidFill>
              </a:rPr>
              <a:t>right-heavy</a:t>
            </a:r>
            <a:r>
              <a:rPr lang="en-US" dirty="0"/>
              <a:t>!</a:t>
            </a:r>
          </a:p>
        </p:txBody>
      </p:sp>
      <p:sp>
        <p:nvSpPr>
          <p:cNvPr id="27" name="Triangle 26"/>
          <p:cNvSpPr/>
          <p:nvPr/>
        </p:nvSpPr>
        <p:spPr>
          <a:xfrm>
            <a:off x="3522461" y="3123191"/>
            <a:ext cx="2675102" cy="1789463"/>
          </a:xfrm>
          <a:prstGeom prst="triangle">
            <a:avLst/>
          </a:prstGeom>
          <a:solidFill>
            <a:schemeClr val="accent4">
              <a:lumMod val="75000"/>
              <a:alpha val="3686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180186" y="3874026"/>
            <a:ext cx="380478" cy="467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06316" y="4423309"/>
            <a:ext cx="42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35" name="Picture 3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25DF806-1FBF-4CE0-8065-C2960A9F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71" y="5122534"/>
            <a:ext cx="1490675" cy="14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923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43400" y="3903246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93254" y="434157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180186" y="3874026"/>
            <a:ext cx="380478" cy="467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06316" y="4423309"/>
            <a:ext cx="42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26011" y="5535827"/>
            <a:ext cx="32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</a:t>
            </a:r>
            <a:r>
              <a:rPr lang="en-US" dirty="0">
                <a:solidFill>
                  <a:schemeClr val="accent1"/>
                </a:solidFill>
              </a:rPr>
              <a:t>right rotation </a:t>
            </a:r>
            <a:r>
              <a:rPr lang="en-US" dirty="0"/>
              <a:t>about </a:t>
            </a:r>
            <a:r>
              <a:rPr lang="en-US" dirty="0">
                <a:solidFill>
                  <a:srgbClr val="FD4FD8"/>
                </a:solidFill>
              </a:rPr>
              <a:t>24</a:t>
            </a:r>
            <a:r>
              <a:rPr lang="mr-IN" dirty="0"/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Curved Left Arrow 34"/>
          <p:cNvSpPr/>
          <p:nvPr/>
        </p:nvSpPr>
        <p:spPr>
          <a:xfrm rot="17195649">
            <a:off x="4640710" y="2620567"/>
            <a:ext cx="710676" cy="145457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634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180186" y="3874026"/>
            <a:ext cx="380478" cy="467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6011" y="5535827"/>
            <a:ext cx="32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</a:t>
            </a:r>
            <a:r>
              <a:rPr lang="en-US" dirty="0">
                <a:solidFill>
                  <a:schemeClr val="accent1"/>
                </a:solidFill>
              </a:rPr>
              <a:t>right rotation </a:t>
            </a:r>
            <a:r>
              <a:rPr lang="en-US" dirty="0"/>
              <a:t>about </a:t>
            </a:r>
            <a:r>
              <a:rPr lang="en-US" dirty="0">
                <a:solidFill>
                  <a:srgbClr val="FD4FD8"/>
                </a:solidFill>
              </a:rPr>
              <a:t>24</a:t>
            </a:r>
            <a:r>
              <a:rPr lang="mr-IN" dirty="0"/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66266" y="4370415"/>
            <a:ext cx="754945" cy="568283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844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4418189" y="2118609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06898" y="3014675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6036732" y="222560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88111" y="330766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491566" y="3392709"/>
            <a:ext cx="739423" cy="5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" name="Oval 13"/>
          <p:cNvSpPr/>
          <p:nvPr/>
        </p:nvSpPr>
        <p:spPr>
          <a:xfrm>
            <a:off x="3786010" y="2518747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757106" y="305372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37257" y="3830410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99171" y="416368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59748" y="3797790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14954" y="333911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300604" y="4207301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endCxn id="10" idx="0"/>
          </p:cNvCxnSpPr>
          <p:nvPr/>
        </p:nvCxnSpPr>
        <p:spPr>
          <a:xfrm flipH="1">
            <a:off x="6157823" y="3079972"/>
            <a:ext cx="203821" cy="22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180186" y="3874026"/>
            <a:ext cx="380478" cy="467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6011" y="5535827"/>
            <a:ext cx="324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</a:t>
            </a:r>
            <a:r>
              <a:rPr lang="en-US" dirty="0">
                <a:solidFill>
                  <a:schemeClr val="accent1"/>
                </a:solidFill>
              </a:rPr>
              <a:t>right rotation </a:t>
            </a:r>
            <a:r>
              <a:rPr lang="en-US" dirty="0"/>
              <a:t>about </a:t>
            </a:r>
            <a:r>
              <a:rPr lang="en-US" dirty="0">
                <a:solidFill>
                  <a:srgbClr val="FD4FD8"/>
                </a:solidFill>
              </a:rPr>
              <a:t>24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And then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23</a:t>
            </a:r>
            <a:r>
              <a:rPr lang="en-US" dirty="0"/>
              <a:t>!</a:t>
            </a:r>
          </a:p>
        </p:txBody>
      </p:sp>
      <p:sp>
        <p:nvSpPr>
          <p:cNvPr id="24" name="Oval 23"/>
          <p:cNvSpPr/>
          <p:nvPr/>
        </p:nvSpPr>
        <p:spPr>
          <a:xfrm>
            <a:off x="5266266" y="4370415"/>
            <a:ext cx="754945" cy="568283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urved Left Arrow 20"/>
          <p:cNvSpPr/>
          <p:nvPr/>
        </p:nvSpPr>
        <p:spPr>
          <a:xfrm rot="17195649" flipV="1">
            <a:off x="4545688" y="2600951"/>
            <a:ext cx="710676" cy="1571962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296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6"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90753" y="348082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16" idx="3"/>
            <a:endCxn id="10" idx="0"/>
          </p:cNvCxnSpPr>
          <p:nvPr/>
        </p:nvCxnSpPr>
        <p:spPr>
          <a:xfrm flipH="1">
            <a:off x="6160465" y="2992480"/>
            <a:ext cx="109437" cy="48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6011" y="5535827"/>
            <a:ext cx="324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</a:t>
            </a:r>
            <a:r>
              <a:rPr lang="en-US" dirty="0">
                <a:solidFill>
                  <a:schemeClr val="accent1"/>
                </a:solidFill>
              </a:rPr>
              <a:t>right rotation </a:t>
            </a:r>
            <a:r>
              <a:rPr lang="en-US" dirty="0"/>
              <a:t>about </a:t>
            </a:r>
            <a:r>
              <a:rPr lang="en-US" dirty="0">
                <a:solidFill>
                  <a:srgbClr val="FD4FD8"/>
                </a:solidFill>
              </a:rPr>
              <a:t>24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And then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23</a:t>
            </a:r>
            <a:r>
              <a:rPr lang="en-US" dirty="0"/>
              <a:t>!</a:t>
            </a:r>
          </a:p>
        </p:txBody>
      </p: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223383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6"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90753" y="348082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16" idx="3"/>
            <a:endCxn id="10" idx="0"/>
          </p:cNvCxnSpPr>
          <p:nvPr/>
        </p:nvCxnSpPr>
        <p:spPr>
          <a:xfrm flipH="1">
            <a:off x="6160465" y="2992480"/>
            <a:ext cx="109437" cy="48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6011" y="5535827"/>
            <a:ext cx="324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</a:t>
            </a:r>
            <a:r>
              <a:rPr lang="en-US" dirty="0">
                <a:solidFill>
                  <a:schemeClr val="accent1"/>
                </a:solidFill>
              </a:rPr>
              <a:t>right rotation </a:t>
            </a:r>
            <a:r>
              <a:rPr lang="en-US" dirty="0"/>
              <a:t>about </a:t>
            </a:r>
            <a:r>
              <a:rPr lang="en-US" dirty="0">
                <a:solidFill>
                  <a:srgbClr val="FD4FD8"/>
                </a:solidFill>
              </a:rPr>
              <a:t>24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And then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23</a:t>
            </a:r>
            <a:r>
              <a:rPr lang="en-US" dirty="0"/>
              <a:t>!</a:t>
            </a:r>
          </a:p>
        </p:txBody>
      </p: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3076" y="1941706"/>
            <a:ext cx="978712" cy="74395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44914" y="1388803"/>
            <a:ext cx="2319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No imbalance detected at the root, so we’re good!</a:t>
            </a:r>
          </a:p>
        </p:txBody>
      </p:sp>
    </p:spTree>
    <p:extLst>
      <p:ext uri="{BB962C8B-B14F-4D97-AF65-F5344CB8AC3E}">
        <p14:creationId xmlns:p14="http://schemas.microsoft.com/office/powerpoint/2010/main" val="2086394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6"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90753" y="348082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16" idx="3"/>
            <a:endCxn id="10" idx="0"/>
          </p:cNvCxnSpPr>
          <p:nvPr/>
        </p:nvCxnSpPr>
        <p:spPr>
          <a:xfrm flipH="1">
            <a:off x="6160465" y="2992480"/>
            <a:ext cx="109437" cy="48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6011" y="5535827"/>
            <a:ext cx="324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a </a:t>
            </a:r>
            <a:r>
              <a:rPr lang="en-US" dirty="0">
                <a:solidFill>
                  <a:schemeClr val="accent1"/>
                </a:solidFill>
              </a:rPr>
              <a:t>right rotation </a:t>
            </a:r>
            <a:r>
              <a:rPr lang="en-US" dirty="0"/>
              <a:t>about </a:t>
            </a:r>
            <a:r>
              <a:rPr lang="en-US" dirty="0">
                <a:solidFill>
                  <a:srgbClr val="FD4FD8"/>
                </a:solidFill>
              </a:rPr>
              <a:t>24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And then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23</a:t>
            </a:r>
            <a:r>
              <a:rPr lang="en-US" dirty="0"/>
              <a:t>!</a:t>
            </a:r>
          </a:p>
        </p:txBody>
      </p: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3076" y="1941706"/>
            <a:ext cx="978712" cy="74395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44914" y="1388803"/>
            <a:ext cx="2319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No imbalance detected at the root, so we’re good!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5771" y="3543588"/>
            <a:ext cx="2612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Take-home message #whatever: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deletions, when compared to insertions, if we delete a node from either one of the subtrees and this leads to an imbalance, we need to do a rotation that “shortens” </a:t>
            </a:r>
            <a:r>
              <a:rPr lang="en-US" b="1" dirty="0">
                <a:solidFill>
                  <a:srgbClr val="FF0000"/>
                </a:solidFill>
              </a:rPr>
              <a:t>the opposite subtree!</a:t>
            </a:r>
          </a:p>
        </p:txBody>
      </p:sp>
    </p:spTree>
    <p:extLst>
      <p:ext uri="{BB962C8B-B14F-4D97-AF65-F5344CB8AC3E}">
        <p14:creationId xmlns:p14="http://schemas.microsoft.com/office/powerpoint/2010/main" val="207450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5" name="Straight Arrow Connector 4"/>
          <p:cNvCxnSpPr>
            <a:stCxn id="4" idx="2"/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6"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90753" y="348082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16" idx="3"/>
            <a:endCxn id="10" idx="0"/>
          </p:cNvCxnSpPr>
          <p:nvPr/>
        </p:nvCxnSpPr>
        <p:spPr>
          <a:xfrm flipH="1">
            <a:off x="6160465" y="2992480"/>
            <a:ext cx="109437" cy="48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971" y="1393371"/>
            <a:ext cx="206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let’s delete the key at the root, </a:t>
            </a:r>
            <a:r>
              <a:rPr lang="en-US" dirty="0">
                <a:solidFill>
                  <a:schemeClr val="accent2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19709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sp>
        <p:nvSpPr>
          <p:cNvPr id="4" name="Oval 3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  <p:cxnSp>
        <p:nvCxnSpPr>
          <p:cNvPr id="5" name="Straight Arrow Connector 4"/>
          <p:cNvCxnSpPr>
            <a:stCxn id="4" idx="2"/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6"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90753" y="3480828"/>
            <a:ext cx="739423" cy="508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16" idx="3"/>
            <a:endCxn id="10" idx="0"/>
          </p:cNvCxnSpPr>
          <p:nvPr/>
        </p:nvCxnSpPr>
        <p:spPr>
          <a:xfrm flipH="1">
            <a:off x="6160465" y="2992480"/>
            <a:ext cx="109437" cy="48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93371"/>
            <a:ext cx="4002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let’s delete the key at the root, </a:t>
            </a:r>
            <a:r>
              <a:rPr lang="en-US" dirty="0">
                <a:solidFill>
                  <a:schemeClr val="accent2"/>
                </a:solidFill>
              </a:rPr>
              <a:t>28.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1. Replace key of root with key of root’s </a:t>
            </a:r>
            <a:r>
              <a:rPr lang="en-US" dirty="0" err="1">
                <a:solidFill>
                  <a:schemeClr val="accent5"/>
                </a:solidFill>
              </a:rPr>
              <a:t>inorder</a:t>
            </a:r>
            <a:r>
              <a:rPr lang="en-US" dirty="0">
                <a:solidFill>
                  <a:schemeClr val="accent5"/>
                </a:solidFill>
              </a:rPr>
              <a:t> successor (32)</a:t>
            </a:r>
            <a:br>
              <a:rPr lang="en-US" dirty="0"/>
            </a:b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7D7E1F-2D86-C142-8582-63A5F497089A}"/>
              </a:ext>
            </a:extLst>
          </p:cNvPr>
          <p:cNvCxnSpPr/>
          <p:nvPr/>
        </p:nvCxnSpPr>
        <p:spPr>
          <a:xfrm flipH="1" flipV="1">
            <a:off x="5696465" y="2455510"/>
            <a:ext cx="324746" cy="92195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3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#1: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“As if we didn’t know this already”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same set of elements, </a:t>
                </a:r>
                <a:r>
                  <a:rPr lang="en-US" dirty="0">
                    <a:solidFill>
                      <a:srgbClr val="FF66FF"/>
                    </a:solidFill>
                  </a:rPr>
                  <a:t>two different insertion orders can lead to </a:t>
                </a:r>
                <a:r>
                  <a:rPr lang="en-US" dirty="0">
                    <a:solidFill>
                      <a:srgbClr val="FF0000"/>
                    </a:solidFill>
                  </a:rPr>
                  <a:t>radically different </a:t>
                </a:r>
                <a:r>
                  <a:rPr lang="en-US" dirty="0">
                    <a:solidFill>
                      <a:srgbClr val="FF66FF"/>
                    </a:solidFill>
                  </a:rPr>
                  <a:t>binary search trees. </a:t>
                </a:r>
              </a:p>
              <a:p>
                <a:r>
                  <a:rPr lang="en-US" dirty="0"/>
                  <a:t>How nice would it be if,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in spite of insertion order</a:t>
                </a:r>
                <a:r>
                  <a:rPr lang="en-US" dirty="0"/>
                  <a:t>, we could come up with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 nice, balanced binary tree that can guarantee us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search… </a:t>
                </a:r>
              </a:p>
              <a:p>
                <a:r>
                  <a:rPr lang="en-US" dirty="0"/>
                  <a:t>Turns out that we can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always</a:t>
                </a:r>
                <a:r>
                  <a:rPr lang="en-US" dirty="0"/>
                  <a:t> come up with such a nice tree!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8297AF0A-9103-48B1-B245-D0698283D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r="3346"/>
          <a:stretch/>
        </p:blipFill>
        <p:spPr>
          <a:xfrm>
            <a:off x="10026671" y="3860800"/>
            <a:ext cx="1626067" cy="11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54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cxnSp>
        <p:nvCxnSpPr>
          <p:cNvPr id="5" name="Straight Arrow Connector 4"/>
          <p:cNvCxnSpPr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90753" y="3480828"/>
            <a:ext cx="739423" cy="508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cxnSpLocks/>
            <a:stCxn id="16" idx="3"/>
            <a:endCxn id="10" idx="0"/>
          </p:cNvCxnSpPr>
          <p:nvPr/>
        </p:nvCxnSpPr>
        <p:spPr>
          <a:xfrm flipH="1">
            <a:off x="6160465" y="2992480"/>
            <a:ext cx="109437" cy="488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93371"/>
            <a:ext cx="4002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let’s delete the key at the root, </a:t>
            </a:r>
            <a:r>
              <a:rPr lang="en-US" dirty="0">
                <a:solidFill>
                  <a:schemeClr val="accent2"/>
                </a:solidFill>
              </a:rPr>
              <a:t>28.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Replace key of root with key of root’s </a:t>
            </a:r>
            <a:r>
              <a:rPr lang="en-US" dirty="0" err="1">
                <a:solidFill>
                  <a:schemeClr val="accent5"/>
                </a:solidFill>
              </a:rPr>
              <a:t>inorder</a:t>
            </a:r>
            <a:r>
              <a:rPr lang="en-US" dirty="0">
                <a:solidFill>
                  <a:schemeClr val="accent5"/>
                </a:solidFill>
              </a:rPr>
              <a:t> successor (32)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Recursively </a:t>
            </a:r>
            <a:r>
              <a:rPr lang="en-US" dirty="0">
                <a:solidFill>
                  <a:srgbClr val="FD4FD8"/>
                </a:solidFill>
              </a:rPr>
              <a:t>delete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inorder</a:t>
            </a:r>
            <a:r>
              <a:rPr lang="en-US" dirty="0">
                <a:solidFill>
                  <a:schemeClr val="accent1"/>
                </a:solidFill>
              </a:rPr>
              <a:t> successor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664175" y="3385126"/>
            <a:ext cx="941802" cy="70030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66587" y="3579972"/>
            <a:ext cx="945975" cy="44924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7691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cxnSp>
        <p:nvCxnSpPr>
          <p:cNvPr id="5" name="Straight Arrow Connector 4"/>
          <p:cNvCxnSpPr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93371"/>
            <a:ext cx="40027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let’s delete the key at the root, </a:t>
            </a:r>
            <a:r>
              <a:rPr lang="en-US" dirty="0">
                <a:solidFill>
                  <a:schemeClr val="accent2"/>
                </a:solidFill>
              </a:rPr>
              <a:t>28.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Replace key of root with key of root’s </a:t>
            </a:r>
            <a:r>
              <a:rPr lang="en-US" dirty="0" err="1">
                <a:solidFill>
                  <a:schemeClr val="accent5"/>
                </a:solidFill>
              </a:rPr>
              <a:t>inorder</a:t>
            </a:r>
            <a:r>
              <a:rPr lang="en-US" dirty="0">
                <a:solidFill>
                  <a:schemeClr val="accent5"/>
                </a:solidFill>
              </a:rPr>
              <a:t> successor (32)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Recursively </a:t>
            </a:r>
            <a:r>
              <a:rPr lang="en-US" dirty="0">
                <a:solidFill>
                  <a:srgbClr val="FD4FD8"/>
                </a:solidFill>
              </a:rPr>
              <a:t>delete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inorder</a:t>
            </a:r>
            <a:r>
              <a:rPr lang="en-US" dirty="0">
                <a:solidFill>
                  <a:schemeClr val="accent1"/>
                </a:solidFill>
              </a:rPr>
              <a:t> successor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Fix imbalance detected at 34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694669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cxnSp>
        <p:nvCxnSpPr>
          <p:cNvPr id="5" name="Straight Arrow Connector 4"/>
          <p:cNvCxnSpPr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93371"/>
            <a:ext cx="4002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let’s delete the key at the root, </a:t>
            </a:r>
            <a:r>
              <a:rPr lang="en-US" dirty="0">
                <a:solidFill>
                  <a:schemeClr val="accent2"/>
                </a:solidFill>
              </a:rPr>
              <a:t>28.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Replace key of root with key of root’s </a:t>
            </a:r>
            <a:r>
              <a:rPr lang="en-US" dirty="0" err="1">
                <a:solidFill>
                  <a:schemeClr val="accent5"/>
                </a:solidFill>
              </a:rPr>
              <a:t>inorder</a:t>
            </a:r>
            <a:r>
              <a:rPr lang="en-US" dirty="0">
                <a:solidFill>
                  <a:schemeClr val="accent5"/>
                </a:solidFill>
              </a:rPr>
              <a:t> successor (32)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Recursively </a:t>
            </a:r>
            <a:r>
              <a:rPr lang="en-US" dirty="0">
                <a:solidFill>
                  <a:srgbClr val="FD4FD8"/>
                </a:solidFill>
              </a:rPr>
              <a:t>delete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inorder</a:t>
            </a:r>
            <a:r>
              <a:rPr lang="en-US" dirty="0">
                <a:solidFill>
                  <a:schemeClr val="accent1"/>
                </a:solidFill>
              </a:rPr>
              <a:t> successor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Fix imbalance detected at 34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How?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9" y="4179916"/>
            <a:ext cx="764880" cy="8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813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Examples </a:t>
            </a:r>
          </a:p>
        </p:txBody>
      </p:sp>
      <p:cxnSp>
        <p:nvCxnSpPr>
          <p:cNvPr id="5" name="Straight Arrow Connector 4"/>
          <p:cNvCxnSpPr>
            <a:endCxn id="11" idx="7"/>
          </p:cNvCxnSpPr>
          <p:nvPr/>
        </p:nvCxnSpPr>
        <p:spPr>
          <a:xfrm flipH="1">
            <a:off x="4633910" y="2118609"/>
            <a:ext cx="647878" cy="5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929397" y="3185840"/>
            <a:ext cx="235826" cy="327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6" idx="0"/>
          </p:cNvCxnSpPr>
          <p:nvPr/>
        </p:nvCxnSpPr>
        <p:spPr>
          <a:xfrm>
            <a:off x="6021211" y="2118609"/>
            <a:ext cx="51011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002773" y="262660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15" name="Straight Arrow Connector 14"/>
          <p:cNvCxnSpPr>
            <a:cxnSpLocks/>
            <a:stCxn id="16" idx="5"/>
          </p:cNvCxnSpPr>
          <p:nvPr/>
        </p:nvCxnSpPr>
        <p:spPr>
          <a:xfrm>
            <a:off x="6792753" y="2992480"/>
            <a:ext cx="239520" cy="394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61616" y="2558875"/>
            <a:ext cx="739423" cy="508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cxnSpLocks/>
            <a:stCxn id="20" idx="5"/>
          </p:cNvCxnSpPr>
          <p:nvPr/>
        </p:nvCxnSpPr>
        <p:spPr>
          <a:xfrm>
            <a:off x="7454713" y="3857969"/>
            <a:ext cx="401686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574840" y="43417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56</a:t>
            </a:r>
          </a:p>
        </p:txBody>
      </p:sp>
      <p:cxnSp>
        <p:nvCxnSpPr>
          <p:cNvPr id="19" name="Straight Arrow Connector 18"/>
          <p:cNvCxnSpPr>
            <a:cxnSpLocks/>
            <a:stCxn id="20" idx="3"/>
          </p:cNvCxnSpPr>
          <p:nvPr/>
        </p:nvCxnSpPr>
        <p:spPr>
          <a:xfrm flipH="1">
            <a:off x="6688508" y="3857969"/>
            <a:ext cx="243354" cy="428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23576" y="342436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9902" y="427423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l-GR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cxnSpLocks/>
            <a:endCxn id="24" idx="1"/>
          </p:cNvCxnSpPr>
          <p:nvPr/>
        </p:nvCxnSpPr>
        <p:spPr>
          <a:xfrm>
            <a:off x="4550689" y="3134609"/>
            <a:ext cx="397979" cy="40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838109" y="3460365"/>
            <a:ext cx="754945" cy="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39159" y="3463000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7429" y="1393371"/>
            <a:ext cx="1758582" cy="725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93371"/>
            <a:ext cx="4002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let’s delete the key at the root, </a:t>
            </a:r>
            <a:r>
              <a:rPr lang="en-US" dirty="0">
                <a:solidFill>
                  <a:schemeClr val="accent2"/>
                </a:solidFill>
              </a:rPr>
              <a:t>28.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Replace key of root with key of root’s </a:t>
            </a:r>
            <a:r>
              <a:rPr lang="en-US" dirty="0" err="1">
                <a:solidFill>
                  <a:schemeClr val="accent5"/>
                </a:solidFill>
              </a:rPr>
              <a:t>inorder</a:t>
            </a:r>
            <a:r>
              <a:rPr lang="en-US" dirty="0">
                <a:solidFill>
                  <a:schemeClr val="accent5"/>
                </a:solidFill>
              </a:rPr>
              <a:t> successor (32)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Recursively </a:t>
            </a:r>
            <a:r>
              <a:rPr lang="en-US" dirty="0">
                <a:solidFill>
                  <a:srgbClr val="FD4FD8"/>
                </a:solidFill>
              </a:rPr>
              <a:t>delete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inorder</a:t>
            </a:r>
            <a:r>
              <a:rPr lang="en-US" dirty="0">
                <a:solidFill>
                  <a:schemeClr val="accent1"/>
                </a:solidFill>
              </a:rPr>
              <a:t> successor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Fix imbalance detected at 34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How?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Either way! (RL or L)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81788" y="1864609"/>
            <a:ext cx="739423" cy="508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1" y="5324559"/>
            <a:ext cx="1685925" cy="1314450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8887CF85-DD4A-6640-BB86-AFA1FF5B9B8E}"/>
              </a:ext>
            </a:extLst>
          </p:cNvPr>
          <p:cNvSpPr/>
          <p:nvPr/>
        </p:nvSpPr>
        <p:spPr>
          <a:xfrm>
            <a:off x="5880474" y="2999142"/>
            <a:ext cx="2864495" cy="1905916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29361-DE6A-9246-8D05-BA51550E9104}"/>
              </a:ext>
            </a:extLst>
          </p:cNvPr>
          <p:cNvSpPr txBox="1"/>
          <p:nvPr/>
        </p:nvSpPr>
        <p:spPr>
          <a:xfrm>
            <a:off x="8489091" y="3460365"/>
            <a:ext cx="175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RL or L about 40 works!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305E06-7B86-4388-B04A-800572BE084C}"/>
              </a:ext>
            </a:extLst>
          </p:cNvPr>
          <p:cNvSpPr/>
          <p:nvPr/>
        </p:nvSpPr>
        <p:spPr>
          <a:xfrm>
            <a:off x="2189474" y="4479000"/>
            <a:ext cx="3092314" cy="1544657"/>
          </a:xfrm>
          <a:prstGeom prst="cloudCallout">
            <a:avLst>
              <a:gd name="adj1" fmla="val -66105"/>
              <a:gd name="adj2" fmla="val 152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Since right subtree fully balanced (balance = 0), either way works!</a:t>
            </a:r>
          </a:p>
        </p:txBody>
      </p:sp>
    </p:spTree>
    <p:extLst>
      <p:ext uri="{BB962C8B-B14F-4D97-AF65-F5344CB8AC3E}">
        <p14:creationId xmlns:p14="http://schemas.microsoft.com/office/powerpoint/2010/main" val="909573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A626-13C8-C949-849C-935522B8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Worksheet time take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1F848-88B5-DD4D-B243-2F08BCFE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switch to your worksheets and complete exercise 2 for 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FC7AE-F54C-4E4B-9CE7-6F642FA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747" y="3316108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85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A626-13C8-C949-849C-935522B8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Worksheet time take 3!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1F848-88B5-DD4D-B243-2F08BCFE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switch to your worksheets and complete exercise 3 for 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FC7AE-F54C-4E4B-9CE7-6F642FA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747" y="3316108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#1: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“As if we didn’t know this already”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same set of elements, </a:t>
                </a:r>
                <a:r>
                  <a:rPr lang="en-US" dirty="0">
                    <a:solidFill>
                      <a:srgbClr val="FF66FF"/>
                    </a:solidFill>
                  </a:rPr>
                  <a:t>two different insertion orders can lead to </a:t>
                </a:r>
                <a:r>
                  <a:rPr lang="en-US" dirty="0">
                    <a:solidFill>
                      <a:srgbClr val="FF0000"/>
                    </a:solidFill>
                  </a:rPr>
                  <a:t>radically different </a:t>
                </a:r>
                <a:r>
                  <a:rPr lang="en-US" dirty="0">
                    <a:solidFill>
                      <a:srgbClr val="FF66FF"/>
                    </a:solidFill>
                  </a:rPr>
                  <a:t>binary search trees. </a:t>
                </a:r>
              </a:p>
              <a:p>
                <a:r>
                  <a:rPr lang="en-US" dirty="0"/>
                  <a:t>How nice would it be if,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in spite of insertion order</a:t>
                </a:r>
                <a:r>
                  <a:rPr lang="en-US" dirty="0"/>
                  <a:t>, we could come up with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 nice, balanced binary tree that can guarantee us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search… </a:t>
                </a:r>
              </a:p>
              <a:p>
                <a:r>
                  <a:rPr lang="en-US" dirty="0"/>
                  <a:t>Turns out that we can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always</a:t>
                </a:r>
                <a:r>
                  <a:rPr lang="en-US" dirty="0"/>
                  <a:t> come up with such a nice tree!</a:t>
                </a:r>
              </a:p>
              <a:p>
                <a:r>
                  <a:rPr lang="en-US" dirty="0"/>
                  <a:t>But, we will have to pay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6" y="4459134"/>
            <a:ext cx="562708" cy="562708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6A273AFE-5474-463E-8E1C-2116EE4CE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48" r="3346"/>
          <a:stretch/>
        </p:blipFill>
        <p:spPr>
          <a:xfrm>
            <a:off x="10026671" y="3860800"/>
            <a:ext cx="1626067" cy="11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#1: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“As if we didn’t know this already”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same set of elements, </a:t>
                </a:r>
                <a:r>
                  <a:rPr lang="en-US" dirty="0">
                    <a:solidFill>
                      <a:srgbClr val="FF66FF"/>
                    </a:solidFill>
                  </a:rPr>
                  <a:t>two different insertion orders can lead to </a:t>
                </a:r>
                <a:r>
                  <a:rPr lang="en-US" dirty="0">
                    <a:solidFill>
                      <a:srgbClr val="FF0000"/>
                    </a:solidFill>
                  </a:rPr>
                  <a:t>radically different </a:t>
                </a:r>
                <a:r>
                  <a:rPr lang="en-US" dirty="0">
                    <a:solidFill>
                      <a:srgbClr val="FF66FF"/>
                    </a:solidFill>
                  </a:rPr>
                  <a:t>binary search trees. </a:t>
                </a:r>
              </a:p>
              <a:p>
                <a:r>
                  <a:rPr lang="en-US" dirty="0"/>
                  <a:t>How nice would it be if,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in spite of insertion order</a:t>
                </a:r>
                <a:r>
                  <a:rPr lang="en-US" dirty="0"/>
                  <a:t>, we could come up with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 nice, balanced binary tree that can guarantee us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search… </a:t>
                </a:r>
              </a:p>
              <a:p>
                <a:r>
                  <a:rPr lang="en-US" dirty="0"/>
                  <a:t>Turns out that we can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always</a:t>
                </a:r>
                <a:r>
                  <a:rPr lang="en-US" dirty="0"/>
                  <a:t> come up with such a nice tree!</a:t>
                </a:r>
              </a:p>
              <a:p>
                <a:r>
                  <a:rPr lang="en-US" dirty="0"/>
                  <a:t>But, we will have to pay</a:t>
                </a:r>
              </a:p>
              <a:p>
                <a:pPr lvl="1"/>
                <a:r>
                  <a:rPr lang="en-US" dirty="0"/>
                  <a:t>With some </a:t>
                </a:r>
                <a:r>
                  <a:rPr lang="en-US" dirty="0">
                    <a:solidFill>
                      <a:srgbClr val="7030A0"/>
                    </a:solidFill>
                  </a:rPr>
                  <a:t>space</a:t>
                </a:r>
                <a:r>
                  <a:rPr lang="en-US" dirty="0"/>
                  <a:t>…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circuit board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69449">
            <a:off x="4264061" y="4593100"/>
            <a:ext cx="1180239" cy="1203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16" y="4459134"/>
            <a:ext cx="562708" cy="562708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6A273AFE-5474-463E-8E1C-2116EE4CE0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48" r="3346"/>
          <a:stretch/>
        </p:blipFill>
        <p:spPr>
          <a:xfrm>
            <a:off x="10026671" y="3860800"/>
            <a:ext cx="1626067" cy="11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 #1: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“As if we didn’t know this already”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same set of elements, </a:t>
                </a:r>
                <a:r>
                  <a:rPr lang="en-US" dirty="0">
                    <a:solidFill>
                      <a:srgbClr val="FF66FF"/>
                    </a:solidFill>
                  </a:rPr>
                  <a:t>two different insertion orders can lead to </a:t>
                </a:r>
                <a:r>
                  <a:rPr lang="en-US" dirty="0">
                    <a:solidFill>
                      <a:srgbClr val="FF0000"/>
                    </a:solidFill>
                  </a:rPr>
                  <a:t>radically different </a:t>
                </a:r>
                <a:r>
                  <a:rPr lang="en-US" dirty="0">
                    <a:solidFill>
                      <a:srgbClr val="FF66FF"/>
                    </a:solidFill>
                  </a:rPr>
                  <a:t>binary search trees. </a:t>
                </a:r>
              </a:p>
              <a:p>
                <a:r>
                  <a:rPr lang="en-US" dirty="0"/>
                  <a:t>How nice would it be if,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in spite of insertion order</a:t>
                </a:r>
                <a:r>
                  <a:rPr lang="en-US" dirty="0"/>
                  <a:t>, we could come up with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 nice, balanced binary tree that can guarantee us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search… </a:t>
                </a:r>
              </a:p>
              <a:p>
                <a:r>
                  <a:rPr lang="en-US" dirty="0"/>
                  <a:t>Turns out that we can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always</a:t>
                </a:r>
                <a:r>
                  <a:rPr lang="en-US" dirty="0"/>
                  <a:t> come up with such a nice tree!</a:t>
                </a:r>
              </a:p>
              <a:p>
                <a:r>
                  <a:rPr lang="en-US" dirty="0"/>
                  <a:t>But, we will have to pay</a:t>
                </a:r>
              </a:p>
              <a:p>
                <a:pPr lvl="1"/>
                <a:r>
                  <a:rPr lang="en-US" dirty="0"/>
                  <a:t>With some </a:t>
                </a:r>
                <a:r>
                  <a:rPr lang="en-US" dirty="0">
                    <a:solidFill>
                      <a:srgbClr val="7030A0"/>
                    </a:solidFill>
                  </a:rPr>
                  <a:t>space</a:t>
                </a:r>
                <a:r>
                  <a:rPr lang="en-US" dirty="0"/>
                  <a:t>… </a:t>
                </a:r>
              </a:p>
              <a:p>
                <a:pPr lvl="1"/>
                <a:r>
                  <a:rPr lang="en-US" dirty="0"/>
                  <a:t>And some </a:t>
                </a:r>
                <a:r>
                  <a:rPr lang="en-US" dirty="0">
                    <a:solidFill>
                      <a:schemeClr val="accent2"/>
                    </a:solidFill>
                  </a:rPr>
                  <a:t>time!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circuit board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69449">
            <a:off x="4264061" y="4593100"/>
            <a:ext cx="1180239" cy="1203844"/>
          </a:xfrm>
          <a:prstGeom prst="rect">
            <a:avLst/>
          </a:prstGeom>
        </p:spPr>
      </p:pic>
      <p:pic>
        <p:nvPicPr>
          <p:cNvPr id="10" name="Picture 9" descr="A picture containing clock, object, thing, time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012" y="5542483"/>
            <a:ext cx="990962" cy="990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16" y="4459134"/>
            <a:ext cx="562708" cy="562708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6A273AFE-5474-463E-8E1C-2116EE4CE0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848" r="3346"/>
          <a:stretch/>
        </p:blipFill>
        <p:spPr>
          <a:xfrm>
            <a:off x="10026671" y="3860800"/>
            <a:ext cx="1626067" cy="11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7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</a:t>
            </a:r>
            <a:r>
              <a:rPr lang="en-US" dirty="0"/>
              <a:t> 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9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8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</p:spTree>
    <p:extLst>
      <p:ext uri="{BB962C8B-B14F-4D97-AF65-F5344CB8AC3E}">
        <p14:creationId xmlns:p14="http://schemas.microsoft.com/office/powerpoint/2010/main" val="373326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hated tree</a:t>
            </a:r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4" idx="3"/>
            <a:endCxn id="5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4" idx="5"/>
            <a:endCxn id="6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3606159" y="3139990"/>
            <a:ext cx="199212" cy="54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11" name="Straight Arrow Connector 10"/>
          <p:cNvCxnSpPr>
            <a:cxnSpLocks/>
            <a:stCxn id="6" idx="5"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5" idx="5"/>
            <a:endCxn id="13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4" name="Straight Arrow Connector 13"/>
          <p:cNvCxnSpPr>
            <a:cxnSpLocks/>
            <a:stCxn id="13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6" name="Oval 15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7" name="Straight Arrow Connector 16"/>
          <p:cNvCxnSpPr>
            <a:cxnSpLocks/>
            <a:endCxn id="16" idx="1"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938299" y="3929923"/>
            <a:ext cx="346941" cy="48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5" idx="3"/>
          </p:cNvCxnSpPr>
          <p:nvPr/>
        </p:nvCxnSpPr>
        <p:spPr>
          <a:xfrm flipH="1">
            <a:off x="1873413" y="4861099"/>
            <a:ext cx="203064" cy="37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227604" y="5853481"/>
            <a:ext cx="230649" cy="23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6" idx="3"/>
          </p:cNvCxnSpPr>
          <p:nvPr/>
        </p:nvCxnSpPr>
        <p:spPr>
          <a:xfrm flipH="1">
            <a:off x="2726533" y="5788618"/>
            <a:ext cx="182514" cy="34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0373" y="3686962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56802" y="362464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552" y="3550256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0198" y="4378884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45407" y="5250343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58357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97662" y="6085925"/>
            <a:ext cx="3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cxnSp>
        <p:nvCxnSpPr>
          <p:cNvPr id="30" name="Connector: Curved 29"/>
          <p:cNvCxnSpPr>
            <a:cxnSpLocks/>
            <a:stCxn id="16" idx="0"/>
            <a:endCxn id="15" idx="7"/>
          </p:cNvCxnSpPr>
          <p:nvPr/>
        </p:nvCxnSpPr>
        <p:spPr>
          <a:xfrm rot="16200000" flipV="1">
            <a:off x="2330842" y="4652758"/>
            <a:ext cx="862656" cy="652965"/>
          </a:xfrm>
          <a:prstGeom prst="curvedConnector3">
            <a:avLst>
              <a:gd name="adj1" fmla="val 134019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/>
          <p:cNvCxnSpPr>
            <a:cxnSpLocks/>
            <a:endCxn id="13" idx="7"/>
          </p:cNvCxnSpPr>
          <p:nvPr/>
        </p:nvCxnSpPr>
        <p:spPr>
          <a:xfrm rot="16200000" flipV="1">
            <a:off x="1611300" y="3633663"/>
            <a:ext cx="845366" cy="809896"/>
          </a:xfrm>
          <a:prstGeom prst="curvedConnector3">
            <a:avLst>
              <a:gd name="adj1" fmla="val 134714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endCxn id="5" idx="0"/>
          </p:cNvCxnSpPr>
          <p:nvPr/>
        </p:nvCxnSpPr>
        <p:spPr>
          <a:xfrm rot="16200000" flipV="1">
            <a:off x="737525" y="2736214"/>
            <a:ext cx="925830" cy="703872"/>
          </a:xfrm>
          <a:prstGeom prst="curvedConnector3">
            <a:avLst>
              <a:gd name="adj1" fmla="val 124691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/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1066202" y="1377548"/>
            <a:ext cx="1094852" cy="1530248"/>
          </a:xfrm>
          <a:prstGeom prst="curvedConnector3">
            <a:avLst>
              <a:gd name="adj1" fmla="val 111338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20356" y="1690688"/>
                <a:ext cx="644481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Things we don’t like: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(1) </a:t>
                </a:r>
                <a:r>
                  <a:rPr lang="en-US" sz="2800" dirty="0">
                    <a:solidFill>
                      <a:srgbClr val="7030A0"/>
                    </a:solidFill>
                  </a:rPr>
                  <a:t>Very unbalanced</a:t>
                </a:r>
                <a:r>
                  <a:rPr lang="en-US" sz="2800" dirty="0"/>
                  <a:t>, say goodbye to 	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/>
                  <a:t> search….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(2) Wasting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8 bytes per null pointer</a:t>
                </a:r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</a:p>
              <a:p>
                <a:endParaRPr lang="en-US" sz="2800" dirty="0">
                  <a:sym typeface="Wingdings" panose="05000000000000000000" pitchFamily="2" charset="2"/>
                </a:endParaRP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(3) 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Inorder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successor of ‘G’ </a:t>
                </a:r>
                <a:r>
                  <a:rPr lang="en-US" sz="2800" dirty="0">
                    <a:sym typeface="Wingdings" panose="05000000000000000000" pitchFamily="2" charset="2"/>
                  </a:rPr>
                  <a:t>will take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4 stack pops</a:t>
                </a:r>
                <a:r>
                  <a:rPr lang="en-US" sz="2800" dirty="0">
                    <a:sym typeface="Wingdings" panose="05000000000000000000" pitchFamily="2" charset="2"/>
                  </a:rPr>
                  <a:t> to reach 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1690688"/>
                <a:ext cx="6444813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987" t="-1380" r="-2554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6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</p:spTree>
    <p:extLst>
      <p:ext uri="{BB962C8B-B14F-4D97-AF65-F5344CB8AC3E}">
        <p14:creationId xmlns:p14="http://schemas.microsoft.com/office/powerpoint/2010/main" val="370043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1" name="Rounded Rectangle 551"/>
          <p:cNvSpPr/>
          <p:nvPr/>
        </p:nvSpPr>
        <p:spPr>
          <a:xfrm>
            <a:off x="4466209" y="6374101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26243" y="3951096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chemeClr val="accent2"/>
                </a:solidFill>
              </a:rPr>
              <a:t> level, still ok!</a:t>
            </a:r>
          </a:p>
        </p:txBody>
      </p:sp>
      <p:cxnSp>
        <p:nvCxnSpPr>
          <p:cNvPr id="39" name="Connector: Curved 38"/>
          <p:cNvCxnSpPr>
            <a:stCxn id="26" idx="2"/>
            <a:endCxn id="12" idx="7"/>
          </p:cNvCxnSpPr>
          <p:nvPr/>
        </p:nvCxnSpPr>
        <p:spPr>
          <a:xfrm rot="5400000">
            <a:off x="5801979" y="4837382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</p:spTree>
    <p:extLst>
      <p:ext uri="{BB962C8B-B14F-4D97-AF65-F5344CB8AC3E}">
        <p14:creationId xmlns:p14="http://schemas.microsoft.com/office/powerpoint/2010/main" val="121346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887934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0140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20421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96376" y="46758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90214" y="54257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7257084" y="54173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905814" y="4729528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1" name="Rounded Rectangle 551"/>
          <p:cNvSpPr/>
          <p:nvPr/>
        </p:nvSpPr>
        <p:spPr>
          <a:xfrm>
            <a:off x="4466209" y="6374101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26243" y="3951096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chemeClr val="accent2"/>
                </a:solidFill>
              </a:rPr>
              <a:t> level, still ok!</a:t>
            </a:r>
          </a:p>
        </p:txBody>
      </p:sp>
      <p:sp>
        <p:nvSpPr>
          <p:cNvPr id="56" name="Oval 55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Curved 56"/>
          <p:cNvCxnSpPr>
            <a:endCxn id="56" idx="7"/>
          </p:cNvCxnSpPr>
          <p:nvPr/>
        </p:nvCxnSpPr>
        <p:spPr>
          <a:xfrm rot="5400000">
            <a:off x="5801979" y="4837382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93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887934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0140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20421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96376" y="46758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90214" y="54257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7257084" y="54173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905814" y="4729528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1" name="Rounded Rectangle 551"/>
          <p:cNvSpPr/>
          <p:nvPr/>
        </p:nvSpPr>
        <p:spPr>
          <a:xfrm>
            <a:off x="4466209" y="6374101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2" name="Rounded Rectangle 551"/>
          <p:cNvSpPr/>
          <p:nvPr/>
        </p:nvSpPr>
        <p:spPr>
          <a:xfrm>
            <a:off x="7051934" y="638908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4" name="Oval 53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Curved 54"/>
          <p:cNvCxnSpPr>
            <a:endCxn id="54" idx="7"/>
          </p:cNvCxnSpPr>
          <p:nvPr/>
        </p:nvCxnSpPr>
        <p:spPr>
          <a:xfrm rot="5400000">
            <a:off x="5801979" y="4837382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26243" y="3951096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chemeClr val="accent2"/>
                </a:solidFill>
              </a:rPr>
              <a:t> level, still ok!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  <p:cxnSp>
        <p:nvCxnSpPr>
          <p:cNvPr id="58" name="Connector: Curved 57"/>
          <p:cNvCxnSpPr/>
          <p:nvPr/>
        </p:nvCxnSpPr>
        <p:spPr>
          <a:xfrm rot="5400000">
            <a:off x="8008957" y="3973971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633221" y="3087685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66FF"/>
                </a:solidFill>
              </a:rPr>
              <a:t> level, still ok!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718208" y="3643136"/>
            <a:ext cx="140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No </a:t>
            </a:r>
            <a:r>
              <a:rPr lang="en-US" dirty="0">
                <a:solidFill>
                  <a:srgbClr val="00B0F0"/>
                </a:solidFill>
              </a:rPr>
              <a:t>imbalance!</a:t>
            </a:r>
          </a:p>
        </p:txBody>
      </p:sp>
      <p:cxnSp>
        <p:nvCxnSpPr>
          <p:cNvPr id="24" name="Connector: Curved 23"/>
          <p:cNvCxnSpPr>
            <a:stCxn id="60" idx="2"/>
            <a:endCxn id="33" idx="6"/>
          </p:cNvCxnSpPr>
          <p:nvPr/>
        </p:nvCxnSpPr>
        <p:spPr>
          <a:xfrm rot="5400000">
            <a:off x="8542698" y="4377009"/>
            <a:ext cx="964858" cy="789775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4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887934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0140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20421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96376" y="46758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90214" y="54257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7257084" y="54173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905814" y="4729528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9548157" y="51966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196887" y="45088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070363" y="59689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980644" y="59689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856599" y="48282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50437" y="55781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9917307" y="55697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1" name="Rounded Rectangle 551"/>
          <p:cNvSpPr/>
          <p:nvPr/>
        </p:nvSpPr>
        <p:spPr>
          <a:xfrm>
            <a:off x="4466209" y="6374101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2" name="Rounded Rectangle 551"/>
          <p:cNvSpPr/>
          <p:nvPr/>
        </p:nvSpPr>
        <p:spPr>
          <a:xfrm>
            <a:off x="7051934" y="638908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  <p:sp>
        <p:nvSpPr>
          <p:cNvPr id="55" name="Oval 54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Curved 55"/>
          <p:cNvCxnSpPr>
            <a:endCxn id="55" idx="7"/>
          </p:cNvCxnSpPr>
          <p:nvPr/>
        </p:nvCxnSpPr>
        <p:spPr>
          <a:xfrm rot="5400000">
            <a:off x="5801979" y="4837382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26243" y="3951096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chemeClr val="accent2"/>
                </a:solidFill>
              </a:rPr>
              <a:t> level, still ok!</a:t>
            </a:r>
          </a:p>
        </p:txBody>
      </p:sp>
      <p:sp>
        <p:nvSpPr>
          <p:cNvPr id="58" name="Oval 57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3221" y="3087685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66FF"/>
                </a:solidFill>
              </a:rPr>
              <a:t> level, still ok!</a:t>
            </a:r>
          </a:p>
        </p:txBody>
      </p:sp>
      <p:cxnSp>
        <p:nvCxnSpPr>
          <p:cNvPr id="62" name="Connector: Curved 61"/>
          <p:cNvCxnSpPr>
            <a:endCxn id="59" idx="6"/>
          </p:cNvCxnSpPr>
          <p:nvPr/>
        </p:nvCxnSpPr>
        <p:spPr>
          <a:xfrm rot="5400000">
            <a:off x="8681198" y="4515508"/>
            <a:ext cx="687859" cy="789775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718208" y="3643136"/>
            <a:ext cx="140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No </a:t>
            </a:r>
            <a:r>
              <a:rPr lang="en-US" dirty="0">
                <a:solidFill>
                  <a:srgbClr val="00B0F0"/>
                </a:solidFill>
              </a:rPr>
              <a:t>imbalance!</a:t>
            </a:r>
          </a:p>
        </p:txBody>
      </p:sp>
      <p:cxnSp>
        <p:nvCxnSpPr>
          <p:cNvPr id="61" name="Connector: Curved 60"/>
          <p:cNvCxnSpPr/>
          <p:nvPr/>
        </p:nvCxnSpPr>
        <p:spPr>
          <a:xfrm rot="5400000">
            <a:off x="8008957" y="3973971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6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887934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0140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20421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96376" y="46758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90214" y="54257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7257084" y="54173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905814" y="4729528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9548157" y="51966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196887" y="4508801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070363" y="59689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980644" y="59689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856599" y="48282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50437" y="55781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9917307" y="55697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1" name="Rounded Rectangle 551"/>
          <p:cNvSpPr/>
          <p:nvPr/>
        </p:nvSpPr>
        <p:spPr>
          <a:xfrm>
            <a:off x="4466209" y="6374101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2" name="Rounded Rectangle 551"/>
          <p:cNvSpPr/>
          <p:nvPr/>
        </p:nvSpPr>
        <p:spPr>
          <a:xfrm>
            <a:off x="7051934" y="638908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3" name="Rounded Rectangle 558"/>
          <p:cNvSpPr/>
          <p:nvPr/>
        </p:nvSpPr>
        <p:spPr>
          <a:xfrm>
            <a:off x="9366401" y="6447207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  <p:sp>
        <p:nvSpPr>
          <p:cNvPr id="55" name="Oval 54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Curved 55"/>
          <p:cNvCxnSpPr>
            <a:endCxn id="55" idx="7"/>
          </p:cNvCxnSpPr>
          <p:nvPr/>
        </p:nvCxnSpPr>
        <p:spPr>
          <a:xfrm rot="5400000">
            <a:off x="5801979" y="4837382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26243" y="3951096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chemeClr val="accent2"/>
                </a:solidFill>
              </a:rPr>
              <a:t> level, still ok!</a:t>
            </a:r>
          </a:p>
        </p:txBody>
      </p:sp>
      <p:sp>
        <p:nvSpPr>
          <p:cNvPr id="58" name="Oval 57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3221" y="3087685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66FF"/>
                </a:solidFill>
              </a:rPr>
              <a:t> level, still ok!</a:t>
            </a:r>
          </a:p>
        </p:txBody>
      </p:sp>
      <p:cxnSp>
        <p:nvCxnSpPr>
          <p:cNvPr id="62" name="Connector: Curved 61"/>
          <p:cNvCxnSpPr>
            <a:endCxn id="59" idx="6"/>
          </p:cNvCxnSpPr>
          <p:nvPr/>
        </p:nvCxnSpPr>
        <p:spPr>
          <a:xfrm rot="5400000">
            <a:off x="8681198" y="4515508"/>
            <a:ext cx="687859" cy="789775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505000" y="3125508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rgbClr val="FF0000"/>
                </a:solidFill>
              </a:rPr>
              <a:t> levels, not ok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Connector: Curved 23"/>
          <p:cNvCxnSpPr>
            <a:stCxn id="63" idx="2"/>
            <a:endCxn id="43" idx="7"/>
          </p:cNvCxnSpPr>
          <p:nvPr/>
        </p:nvCxnSpPr>
        <p:spPr>
          <a:xfrm rot="5400000">
            <a:off x="10625677" y="3989199"/>
            <a:ext cx="521490" cy="640768"/>
          </a:xfrm>
          <a:prstGeom prst="curvedConnector3">
            <a:avLst>
              <a:gd name="adj1" fmla="val 997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35513" y="3798069"/>
            <a:ext cx="140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No </a:t>
            </a:r>
            <a:r>
              <a:rPr lang="en-US" dirty="0">
                <a:solidFill>
                  <a:srgbClr val="00B0F0"/>
                </a:solidFill>
              </a:rPr>
              <a:t>imbalance!</a:t>
            </a:r>
          </a:p>
        </p:txBody>
      </p:sp>
      <p:cxnSp>
        <p:nvCxnSpPr>
          <p:cNvPr id="61" name="Connector: Curved 60"/>
          <p:cNvCxnSpPr/>
          <p:nvPr/>
        </p:nvCxnSpPr>
        <p:spPr>
          <a:xfrm rot="5400000">
            <a:off x="8008957" y="3973971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8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62" y="1537408"/>
            <a:ext cx="10515600" cy="4351338"/>
          </a:xfrm>
        </p:spPr>
        <p:txBody>
          <a:bodyPr/>
          <a:lstStyle/>
          <a:p>
            <a:r>
              <a:rPr lang="en-US" dirty="0"/>
              <a:t>Short for Georgy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FF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</a:t>
            </a:r>
            <a:r>
              <a:rPr lang="en-US" dirty="0"/>
              <a:t>andis, Soviet Mathematicians.</a:t>
            </a:r>
          </a:p>
          <a:p>
            <a:r>
              <a:rPr lang="en-US" dirty="0"/>
              <a:t>Key idea: We will allow </a:t>
            </a:r>
            <a:r>
              <a:rPr lang="en-US" b="1" i="1" u="sng" dirty="0">
                <a:solidFill>
                  <a:srgbClr val="FD4FD8"/>
                </a:solidFill>
              </a:rPr>
              <a:t>any subtree of </a:t>
            </a:r>
            <a:r>
              <a:rPr lang="en-US" dirty="0"/>
              <a:t>our binary tree to be unbalanced by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at most one level!</a:t>
            </a:r>
          </a:p>
          <a:p>
            <a:r>
              <a:rPr lang="en-US" b="1" dirty="0"/>
              <a:t>Vote: 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5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7068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5660" y="50633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16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444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0317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85966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34696" y="441406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08172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18453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03596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526955" y="587422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  <a:endCxn id="4" idx="7"/>
          </p:cNvCxnSpPr>
          <p:nvPr/>
        </p:nvCxnSpPr>
        <p:spPr>
          <a:xfrm flipH="1">
            <a:off x="991107" y="477266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523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17344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94408" y="473355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88246" y="5483439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96141" y="54957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4" idx="5"/>
            <a:endCxn id="8" idx="0"/>
          </p:cNvCxnSpPr>
          <p:nvPr/>
        </p:nvCxnSpPr>
        <p:spPr>
          <a:xfrm>
            <a:off x="991107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475199" y="546052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" idx="5"/>
            <a:endCxn id="6" idx="1"/>
          </p:cNvCxnSpPr>
          <p:nvPr/>
        </p:nvCxnSpPr>
        <p:spPr>
          <a:xfrm>
            <a:off x="1639837" y="477266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6" idx="5"/>
          </p:cNvCxnSpPr>
          <p:nvPr/>
        </p:nvCxnSpPr>
        <p:spPr>
          <a:xfrm>
            <a:off x="4455116" y="5475052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103846" y="4787193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ounded Rectangle 551"/>
          <p:cNvSpPr/>
          <p:nvPr/>
        </p:nvSpPr>
        <p:spPr>
          <a:xfrm>
            <a:off x="1774225" y="3337118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59" name="Rounded Rectangle 558"/>
          <p:cNvSpPr/>
          <p:nvPr/>
        </p:nvSpPr>
        <p:spPr>
          <a:xfrm>
            <a:off x="2802923" y="3337118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887934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0140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20421" y="58165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96376" y="46758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590214" y="54257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7257084" y="54173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905814" y="4729528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9548157" y="519666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196887" y="4508801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070363" y="59689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980644" y="59689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856599" y="482828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50437" y="5578174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9917307" y="5569787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551"/>
          <p:cNvSpPr/>
          <p:nvPr/>
        </p:nvSpPr>
        <p:spPr>
          <a:xfrm>
            <a:off x="1216370" y="644720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1" name="Rounded Rectangle 551"/>
          <p:cNvSpPr/>
          <p:nvPr/>
        </p:nvSpPr>
        <p:spPr>
          <a:xfrm>
            <a:off x="4466209" y="6374101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2" name="Rounded Rectangle 551"/>
          <p:cNvSpPr/>
          <p:nvPr/>
        </p:nvSpPr>
        <p:spPr>
          <a:xfrm>
            <a:off x="7051934" y="6389087"/>
            <a:ext cx="700974" cy="375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53" name="Rounded Rectangle 558"/>
          <p:cNvSpPr/>
          <p:nvPr/>
        </p:nvSpPr>
        <p:spPr>
          <a:xfrm>
            <a:off x="9366401" y="6447207"/>
            <a:ext cx="1101812" cy="37595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OK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60259" y="4255911"/>
            <a:ext cx="175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Fully balanced everywhere</a:t>
            </a:r>
          </a:p>
        </p:txBody>
      </p:sp>
      <p:sp>
        <p:nvSpPr>
          <p:cNvPr id="55" name="Oval 54"/>
          <p:cNvSpPr/>
          <p:nvPr/>
        </p:nvSpPr>
        <p:spPr>
          <a:xfrm>
            <a:off x="5395784" y="5101925"/>
            <a:ext cx="432487" cy="42013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Curved 55"/>
          <p:cNvCxnSpPr>
            <a:endCxn id="55" idx="7"/>
          </p:cNvCxnSpPr>
          <p:nvPr/>
        </p:nvCxnSpPr>
        <p:spPr>
          <a:xfrm rot="5400000">
            <a:off x="5801979" y="4837382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26243" y="3951096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chemeClr val="accent2"/>
                </a:solidFill>
              </a:rPr>
              <a:t> level, still ok!</a:t>
            </a:r>
          </a:p>
        </p:txBody>
      </p:sp>
      <p:sp>
        <p:nvSpPr>
          <p:cNvPr id="58" name="Oval 57"/>
          <p:cNvSpPr/>
          <p:nvPr/>
        </p:nvSpPr>
        <p:spPr>
          <a:xfrm>
            <a:off x="7536664" y="4356401"/>
            <a:ext cx="432487" cy="42013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97752" y="5044260"/>
            <a:ext cx="432487" cy="42013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3221" y="3087685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FF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66FF"/>
                </a:solidFill>
              </a:rPr>
              <a:t> level, still ok!</a:t>
            </a:r>
          </a:p>
        </p:txBody>
      </p:sp>
      <p:cxnSp>
        <p:nvCxnSpPr>
          <p:cNvPr id="62" name="Connector: Curved 61"/>
          <p:cNvCxnSpPr>
            <a:endCxn id="59" idx="6"/>
          </p:cNvCxnSpPr>
          <p:nvPr/>
        </p:nvCxnSpPr>
        <p:spPr>
          <a:xfrm rot="5400000">
            <a:off x="8681198" y="4515508"/>
            <a:ext cx="687859" cy="789775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505000" y="3125508"/>
            <a:ext cx="1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Imbalance of </a:t>
            </a:r>
            <a:r>
              <a:rPr lang="en-US" b="1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rgbClr val="FF0000"/>
                </a:solidFill>
              </a:rPr>
              <a:t> levels, not ok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Connector: Curved 23"/>
          <p:cNvCxnSpPr>
            <a:stCxn id="63" idx="2"/>
            <a:endCxn id="43" idx="7"/>
          </p:cNvCxnSpPr>
          <p:nvPr/>
        </p:nvCxnSpPr>
        <p:spPr>
          <a:xfrm rot="5400000">
            <a:off x="10625677" y="3989199"/>
            <a:ext cx="521490" cy="640768"/>
          </a:xfrm>
          <a:prstGeom prst="curvedConnector3">
            <a:avLst>
              <a:gd name="adj1" fmla="val 997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539802" y="4928931"/>
            <a:ext cx="153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But we can do something about it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35513" y="3798069"/>
            <a:ext cx="140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No </a:t>
            </a:r>
            <a:r>
              <a:rPr lang="en-US" dirty="0">
                <a:solidFill>
                  <a:srgbClr val="00B0F0"/>
                </a:solidFill>
              </a:rPr>
              <a:t>imbalance!</a:t>
            </a:r>
          </a:p>
        </p:txBody>
      </p:sp>
      <p:cxnSp>
        <p:nvCxnSpPr>
          <p:cNvPr id="65" name="Connector: Curved 64"/>
          <p:cNvCxnSpPr/>
          <p:nvPr/>
        </p:nvCxnSpPr>
        <p:spPr>
          <a:xfrm rot="5400000">
            <a:off x="8008957" y="3973971"/>
            <a:ext cx="289026" cy="363114"/>
          </a:xfrm>
          <a:prstGeom prst="curvedConnector3">
            <a:avLst>
              <a:gd name="adj1" fmla="val 92964"/>
            </a:avLst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89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842E-2438-4AC6-AFDF-097DEF1E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50" y="-1572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Are these trees “AVL-balanced”?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0AD33E-1C78-47EA-B7F8-5DCCB987D89E}"/>
              </a:ext>
            </a:extLst>
          </p:cNvPr>
          <p:cNvSpPr/>
          <p:nvPr/>
        </p:nvSpPr>
        <p:spPr>
          <a:xfrm>
            <a:off x="939764" y="159039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91D1E-6677-441D-98F6-58B1B5B4AEF1}"/>
              </a:ext>
            </a:extLst>
          </p:cNvPr>
          <p:cNvSpPr/>
          <p:nvPr/>
        </p:nvSpPr>
        <p:spPr>
          <a:xfrm>
            <a:off x="1588494" y="902533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A5A4D7-AA7C-45D0-BA1D-E999D8A1462F}"/>
              </a:ext>
            </a:extLst>
          </p:cNvPr>
          <p:cNvSpPr/>
          <p:nvPr/>
        </p:nvSpPr>
        <p:spPr>
          <a:xfrm>
            <a:off x="1372251" y="236268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632329-54C5-4EF3-8173-6EBBD8624C4B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1308915" y="126113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F23C-826E-4BF9-8E7D-FB3CD37AD972}"/>
              </a:ext>
            </a:extLst>
          </p:cNvPr>
          <p:cNvCxnSpPr>
            <a:stCxn id="4" idx="5"/>
            <a:endCxn id="8" idx="0"/>
          </p:cNvCxnSpPr>
          <p:nvPr/>
        </p:nvCxnSpPr>
        <p:spPr>
          <a:xfrm>
            <a:off x="1308915" y="1948995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83118A-9CB9-4803-88F7-57075D62C127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957645" y="1261136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F98E993-9227-4270-ADB5-CE7485097A27}"/>
              </a:ext>
            </a:extLst>
          </p:cNvPr>
          <p:cNvSpPr/>
          <p:nvPr/>
        </p:nvSpPr>
        <p:spPr>
          <a:xfrm>
            <a:off x="2020981" y="152886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F9F80D8-6E8A-48AD-B5B9-AA9D68798861}"/>
              </a:ext>
            </a:extLst>
          </p:cNvPr>
          <p:cNvSpPr/>
          <p:nvPr/>
        </p:nvSpPr>
        <p:spPr>
          <a:xfrm>
            <a:off x="3482438" y="1646004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153D01-C225-4AE9-91CC-C97C0C526BAC}"/>
              </a:ext>
            </a:extLst>
          </p:cNvPr>
          <p:cNvSpPr/>
          <p:nvPr/>
        </p:nvSpPr>
        <p:spPr>
          <a:xfrm>
            <a:off x="4131168" y="95814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2AE04F-3279-496F-BBA2-1B55CD3A826D}"/>
              </a:ext>
            </a:extLst>
          </p:cNvPr>
          <p:cNvSpPr/>
          <p:nvPr/>
        </p:nvSpPr>
        <p:spPr>
          <a:xfrm>
            <a:off x="3876697" y="24183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AC753B-01BB-4753-B4FD-F3215BA255D6}"/>
              </a:ext>
            </a:extLst>
          </p:cNvPr>
          <p:cNvCxnSpPr>
            <a:stCxn id="54" idx="3"/>
            <a:endCxn id="53" idx="7"/>
          </p:cNvCxnSpPr>
          <p:nvPr/>
        </p:nvCxnSpPr>
        <p:spPr>
          <a:xfrm flipH="1">
            <a:off x="3851589" y="1316748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791955-31A1-488D-BD97-5FDCFF94D00E}"/>
              </a:ext>
            </a:extLst>
          </p:cNvPr>
          <p:cNvCxnSpPr>
            <a:cxnSpLocks/>
            <a:stCxn id="59" idx="3"/>
            <a:endCxn id="55" idx="7"/>
          </p:cNvCxnSpPr>
          <p:nvPr/>
        </p:nvCxnSpPr>
        <p:spPr>
          <a:xfrm flipH="1">
            <a:off x="4245848" y="1943080"/>
            <a:ext cx="381143" cy="536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E66CE2-99AB-430A-AA2E-0BEAB70177A3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4500319" y="1316748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F1F3D17-3E8F-4018-AAA1-E161B7990E38}"/>
              </a:ext>
            </a:extLst>
          </p:cNvPr>
          <p:cNvSpPr/>
          <p:nvPr/>
        </p:nvSpPr>
        <p:spPr>
          <a:xfrm>
            <a:off x="4563655" y="158447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5DBC41-B184-46DB-A2DB-BCC95476FB3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3227967" y="2027390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3E274D8-FC68-4C14-AFD6-ECEEBBB29666}"/>
              </a:ext>
            </a:extLst>
          </p:cNvPr>
          <p:cNvSpPr/>
          <p:nvPr/>
        </p:nvSpPr>
        <p:spPr>
          <a:xfrm>
            <a:off x="3011723" y="246386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26A59B-D218-4FA6-BECC-E5DC8BC36110}"/>
              </a:ext>
            </a:extLst>
          </p:cNvPr>
          <p:cNvSpPr/>
          <p:nvPr/>
        </p:nvSpPr>
        <p:spPr>
          <a:xfrm>
            <a:off x="5921307" y="169903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0F471B9-A94C-4E03-864D-3CA87FE0710F}"/>
              </a:ext>
            </a:extLst>
          </p:cNvPr>
          <p:cNvSpPr/>
          <p:nvPr/>
        </p:nvSpPr>
        <p:spPr>
          <a:xfrm>
            <a:off x="6570037" y="101117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7AD95B0-8D9C-4F88-B4E1-8AAFE9534FAE}"/>
              </a:ext>
            </a:extLst>
          </p:cNvPr>
          <p:cNvCxnSpPr>
            <a:stCxn id="67" idx="3"/>
            <a:endCxn id="66" idx="7"/>
          </p:cNvCxnSpPr>
          <p:nvPr/>
        </p:nvCxnSpPr>
        <p:spPr>
          <a:xfrm flipH="1">
            <a:off x="6290458" y="1369780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B4182B-4563-4E5C-AC8D-3E2CA6F90DA3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6939188" y="1369780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7F38AF2-819A-452C-8CDC-8E57757AC187}"/>
              </a:ext>
            </a:extLst>
          </p:cNvPr>
          <p:cNvSpPr/>
          <p:nvPr/>
        </p:nvSpPr>
        <p:spPr>
          <a:xfrm>
            <a:off x="7002524" y="16375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E63BCB2-01A6-43C4-9277-3D1CF9BFA9D3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5666836" y="2080422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02D9A58-8A6F-4908-9B24-27C0ACC08BFF}"/>
              </a:ext>
            </a:extLst>
          </p:cNvPr>
          <p:cNvSpPr/>
          <p:nvPr/>
        </p:nvSpPr>
        <p:spPr>
          <a:xfrm>
            <a:off x="5450592" y="251689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62FA966-A022-43B2-A076-09E700FE2F82}"/>
              </a:ext>
            </a:extLst>
          </p:cNvPr>
          <p:cNvSpPr/>
          <p:nvPr/>
        </p:nvSpPr>
        <p:spPr>
          <a:xfrm>
            <a:off x="8767555" y="16342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A50B497-DEE7-4C1C-B727-C7E0F944B458}"/>
              </a:ext>
            </a:extLst>
          </p:cNvPr>
          <p:cNvSpPr/>
          <p:nvPr/>
        </p:nvSpPr>
        <p:spPr>
          <a:xfrm>
            <a:off x="9416285" y="946398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768D3-3DBF-40E0-95E9-4D87D302047E}"/>
              </a:ext>
            </a:extLst>
          </p:cNvPr>
          <p:cNvCxnSpPr>
            <a:stCxn id="76" idx="3"/>
            <a:endCxn id="75" idx="7"/>
          </p:cNvCxnSpPr>
          <p:nvPr/>
        </p:nvCxnSpPr>
        <p:spPr>
          <a:xfrm flipH="1">
            <a:off x="9136706" y="130500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2CDAA4-16BE-412F-834B-3CD6C000677D}"/>
              </a:ext>
            </a:extLst>
          </p:cNvPr>
          <p:cNvCxnSpPr>
            <a:cxnSpLocks/>
            <a:stCxn id="76" idx="5"/>
          </p:cNvCxnSpPr>
          <p:nvPr/>
        </p:nvCxnSpPr>
        <p:spPr>
          <a:xfrm>
            <a:off x="9785436" y="1305001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3C475CB-D9D4-4CD6-9CE0-763FF33CDFEA}"/>
              </a:ext>
            </a:extLst>
          </p:cNvPr>
          <p:cNvSpPr/>
          <p:nvPr/>
        </p:nvSpPr>
        <p:spPr>
          <a:xfrm>
            <a:off x="9848772" y="157273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2CDBD4-4C4F-43C9-8930-75D8C2056CDB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8513084" y="2015643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443BEE3-48C9-4329-8870-1D17B543CFD5}"/>
              </a:ext>
            </a:extLst>
          </p:cNvPr>
          <p:cNvSpPr/>
          <p:nvPr/>
        </p:nvSpPr>
        <p:spPr>
          <a:xfrm>
            <a:off x="8296840" y="245212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06BEBC7-59AB-4B29-8BDE-BE0569C823F4}"/>
              </a:ext>
            </a:extLst>
          </p:cNvPr>
          <p:cNvCxnSpPr>
            <a:cxnSpLocks/>
            <a:stCxn id="81" idx="5"/>
          </p:cNvCxnSpPr>
          <p:nvPr/>
        </p:nvCxnSpPr>
        <p:spPr>
          <a:xfrm>
            <a:off x="8665991" y="2810723"/>
            <a:ext cx="324353" cy="30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B92DD980-98F7-4646-B820-0493A0F8602F}"/>
              </a:ext>
            </a:extLst>
          </p:cNvPr>
          <p:cNvSpPr/>
          <p:nvPr/>
        </p:nvSpPr>
        <p:spPr>
          <a:xfrm>
            <a:off x="8815108" y="31461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1377068-40CC-4F89-AD1B-C7858D7D8874}"/>
              </a:ext>
            </a:extLst>
          </p:cNvPr>
          <p:cNvSpPr/>
          <p:nvPr/>
        </p:nvSpPr>
        <p:spPr>
          <a:xfrm>
            <a:off x="1682209" y="444751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09E3DD7-771F-408B-ADEC-5EDE1A6C2860}"/>
              </a:ext>
            </a:extLst>
          </p:cNvPr>
          <p:cNvSpPr/>
          <p:nvPr/>
        </p:nvSpPr>
        <p:spPr>
          <a:xfrm>
            <a:off x="2330939" y="37596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436365-FC8B-4EB3-BC46-3DA0DB7F4508}"/>
              </a:ext>
            </a:extLst>
          </p:cNvPr>
          <p:cNvCxnSpPr>
            <a:stCxn id="86" idx="3"/>
            <a:endCxn id="85" idx="7"/>
          </p:cNvCxnSpPr>
          <p:nvPr/>
        </p:nvCxnSpPr>
        <p:spPr>
          <a:xfrm flipH="1">
            <a:off x="2051360" y="4118260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10A4F25-11EE-4CFD-8966-961BD84CE726}"/>
              </a:ext>
            </a:extLst>
          </p:cNvPr>
          <p:cNvSpPr/>
          <p:nvPr/>
        </p:nvSpPr>
        <p:spPr>
          <a:xfrm>
            <a:off x="2763426" y="438598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B71DECC-659C-4479-A795-8AB82FFA6E2F}"/>
              </a:ext>
            </a:extLst>
          </p:cNvPr>
          <p:cNvCxnSpPr>
            <a:cxnSpLocks/>
            <a:endCxn id="91" idx="0"/>
          </p:cNvCxnSpPr>
          <p:nvPr/>
        </p:nvCxnSpPr>
        <p:spPr>
          <a:xfrm flipH="1">
            <a:off x="1427738" y="4828902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F0C902-CE9B-43EE-BE7F-7CF33045CFE6}"/>
              </a:ext>
            </a:extLst>
          </p:cNvPr>
          <p:cNvSpPr/>
          <p:nvPr/>
        </p:nvSpPr>
        <p:spPr>
          <a:xfrm>
            <a:off x="1211494" y="526537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5D2B7D-1006-4DAA-A040-43A2743AFCD9}"/>
              </a:ext>
            </a:extLst>
          </p:cNvPr>
          <p:cNvCxnSpPr>
            <a:cxnSpLocks/>
          </p:cNvCxnSpPr>
          <p:nvPr/>
        </p:nvCxnSpPr>
        <p:spPr>
          <a:xfrm>
            <a:off x="3139523" y="4781984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C1F3210-73B3-4EF9-BB4E-A0AD22167C4F}"/>
              </a:ext>
            </a:extLst>
          </p:cNvPr>
          <p:cNvSpPr/>
          <p:nvPr/>
        </p:nvSpPr>
        <p:spPr>
          <a:xfrm>
            <a:off x="3419102" y="493342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6306D3E-968C-4B13-A966-98AF698E43A5}"/>
              </a:ext>
            </a:extLst>
          </p:cNvPr>
          <p:cNvCxnSpPr>
            <a:cxnSpLocks/>
          </p:cNvCxnSpPr>
          <p:nvPr/>
        </p:nvCxnSpPr>
        <p:spPr>
          <a:xfrm>
            <a:off x="2712701" y="4153594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3873E7-63FC-43C3-9446-2CBAD1D80EDC}"/>
              </a:ext>
            </a:extLst>
          </p:cNvPr>
          <p:cNvCxnSpPr>
            <a:cxnSpLocks/>
          </p:cNvCxnSpPr>
          <p:nvPr/>
        </p:nvCxnSpPr>
        <p:spPr>
          <a:xfrm>
            <a:off x="3791827" y="5345105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F7EC2C3-10D6-428F-B4BD-8682CBB293FB}"/>
              </a:ext>
            </a:extLst>
          </p:cNvPr>
          <p:cNvSpPr/>
          <p:nvPr/>
        </p:nvSpPr>
        <p:spPr>
          <a:xfrm>
            <a:off x="4011644" y="5583373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B88270-9CB5-49A5-B173-89FD0CB8B471}"/>
              </a:ext>
            </a:extLst>
          </p:cNvPr>
          <p:cNvSpPr/>
          <p:nvPr/>
        </p:nvSpPr>
        <p:spPr>
          <a:xfrm>
            <a:off x="6824509" y="429957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3D4716A-3636-43E9-93CB-03127DC711ED}"/>
              </a:ext>
            </a:extLst>
          </p:cNvPr>
          <p:cNvSpPr/>
          <p:nvPr/>
        </p:nvSpPr>
        <p:spPr>
          <a:xfrm>
            <a:off x="7473239" y="3611718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49F967-D0C2-4B52-B336-9A08BE765A5E}"/>
              </a:ext>
            </a:extLst>
          </p:cNvPr>
          <p:cNvCxnSpPr>
            <a:stCxn id="102" idx="3"/>
            <a:endCxn id="101" idx="7"/>
          </p:cNvCxnSpPr>
          <p:nvPr/>
        </p:nvCxnSpPr>
        <p:spPr>
          <a:xfrm flipH="1">
            <a:off x="7193660" y="397032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C18339F-EAE0-4034-8B16-63A0BBFFB99D}"/>
              </a:ext>
            </a:extLst>
          </p:cNvPr>
          <p:cNvSpPr/>
          <p:nvPr/>
        </p:nvSpPr>
        <p:spPr>
          <a:xfrm>
            <a:off x="7905726" y="423805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60AD5AC-406F-4F0B-86FF-68AA9A80920C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570038" y="4680963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51863CDD-19EC-46AB-9A25-282AD7488F1C}"/>
              </a:ext>
            </a:extLst>
          </p:cNvPr>
          <p:cNvSpPr/>
          <p:nvPr/>
        </p:nvSpPr>
        <p:spPr>
          <a:xfrm>
            <a:off x="6353794" y="511744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D1072D1-E6C4-48B5-95D0-52001A5EF82B}"/>
              </a:ext>
            </a:extLst>
          </p:cNvPr>
          <p:cNvCxnSpPr>
            <a:cxnSpLocks/>
          </p:cNvCxnSpPr>
          <p:nvPr/>
        </p:nvCxnSpPr>
        <p:spPr>
          <a:xfrm>
            <a:off x="8292285" y="460551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0140708-A66F-4775-B42B-5AEA57302725}"/>
              </a:ext>
            </a:extLst>
          </p:cNvPr>
          <p:cNvSpPr/>
          <p:nvPr/>
        </p:nvSpPr>
        <p:spPr>
          <a:xfrm>
            <a:off x="8561402" y="478548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6C0D6CB-FC93-4993-A636-88203A99D8AB}"/>
              </a:ext>
            </a:extLst>
          </p:cNvPr>
          <p:cNvCxnSpPr>
            <a:cxnSpLocks/>
          </p:cNvCxnSpPr>
          <p:nvPr/>
        </p:nvCxnSpPr>
        <p:spPr>
          <a:xfrm>
            <a:off x="7811864" y="400102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30C8E7-6504-41BD-A485-663CEAA06195}"/>
              </a:ext>
            </a:extLst>
          </p:cNvPr>
          <p:cNvCxnSpPr>
            <a:cxnSpLocks/>
          </p:cNvCxnSpPr>
          <p:nvPr/>
        </p:nvCxnSpPr>
        <p:spPr>
          <a:xfrm>
            <a:off x="8934127" y="5197166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927E362-2838-4227-B1DA-D7A3AD421D2E}"/>
              </a:ext>
            </a:extLst>
          </p:cNvPr>
          <p:cNvSpPr/>
          <p:nvPr/>
        </p:nvSpPr>
        <p:spPr>
          <a:xfrm>
            <a:off x="9153944" y="5435434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5A08E0A-5DE8-4A4C-AC04-87873604DF6A}"/>
              </a:ext>
            </a:extLst>
          </p:cNvPr>
          <p:cNvCxnSpPr>
            <a:cxnSpLocks/>
          </p:cNvCxnSpPr>
          <p:nvPr/>
        </p:nvCxnSpPr>
        <p:spPr>
          <a:xfrm flipH="1">
            <a:off x="7870260" y="4637160"/>
            <a:ext cx="186676" cy="29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3ABCA7A4-E39D-4D9D-9261-9E5F98DC3151}"/>
              </a:ext>
            </a:extLst>
          </p:cNvPr>
          <p:cNvSpPr/>
          <p:nvPr/>
        </p:nvSpPr>
        <p:spPr>
          <a:xfrm>
            <a:off x="7658956" y="4977518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8170E8-41E9-4F14-916C-65562D8DE737}"/>
              </a:ext>
            </a:extLst>
          </p:cNvPr>
          <p:cNvCxnSpPr>
            <a:cxnSpLocks/>
          </p:cNvCxnSpPr>
          <p:nvPr/>
        </p:nvCxnSpPr>
        <p:spPr>
          <a:xfrm>
            <a:off x="8031681" y="538920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1F79ECFB-1B80-4140-85D7-962CA968FF5D}"/>
              </a:ext>
            </a:extLst>
          </p:cNvPr>
          <p:cNvSpPr/>
          <p:nvPr/>
        </p:nvSpPr>
        <p:spPr>
          <a:xfrm>
            <a:off x="8251498" y="562747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593FD7-91C6-425F-8073-E35108364E00}"/>
              </a:ext>
            </a:extLst>
          </p:cNvPr>
          <p:cNvSpPr txBox="1"/>
          <p:nvPr/>
        </p:nvSpPr>
        <p:spPr>
          <a:xfrm>
            <a:off x="1515612" y="1760483"/>
            <a:ext cx="500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(a)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5B8E091-5352-4753-8022-0568DDDFF767}"/>
              </a:ext>
            </a:extLst>
          </p:cNvPr>
          <p:cNvSpPr txBox="1"/>
          <p:nvPr/>
        </p:nvSpPr>
        <p:spPr>
          <a:xfrm>
            <a:off x="4033847" y="1772139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(b)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48B770E-C221-47F0-981E-1450D54815B3}"/>
              </a:ext>
            </a:extLst>
          </p:cNvPr>
          <p:cNvSpPr txBox="1"/>
          <p:nvPr/>
        </p:nvSpPr>
        <p:spPr>
          <a:xfrm>
            <a:off x="6463925" y="1859782"/>
            <a:ext cx="479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(c)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911C5C-9FD9-4D62-A23E-1215E850888C}"/>
              </a:ext>
            </a:extLst>
          </p:cNvPr>
          <p:cNvSpPr txBox="1"/>
          <p:nvPr/>
        </p:nvSpPr>
        <p:spPr>
          <a:xfrm>
            <a:off x="9345368" y="1859782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(d)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63CD8A-8D2A-47DC-9135-D9D0DAEFEB3E}"/>
              </a:ext>
            </a:extLst>
          </p:cNvPr>
          <p:cNvSpPr txBox="1"/>
          <p:nvPr/>
        </p:nvSpPr>
        <p:spPr>
          <a:xfrm>
            <a:off x="2343995" y="4924366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(e)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D01292-37D7-4DB1-8E00-C8AD5A7DCEE3}"/>
              </a:ext>
            </a:extLst>
          </p:cNvPr>
          <p:cNvSpPr txBox="1"/>
          <p:nvPr/>
        </p:nvSpPr>
        <p:spPr>
          <a:xfrm>
            <a:off x="7117286" y="4823070"/>
            <a:ext cx="454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(f)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BAE38FA-D7BC-C848-8B4E-A8CC1E16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08" y="3048603"/>
            <a:ext cx="1567162" cy="15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842E-2438-4AC6-AFDF-097DEF1E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50" y="-1572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Are these trees “AVL-balanced”?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0AD33E-1C78-47EA-B7F8-5DCCB987D89E}"/>
              </a:ext>
            </a:extLst>
          </p:cNvPr>
          <p:cNvSpPr/>
          <p:nvPr/>
        </p:nvSpPr>
        <p:spPr>
          <a:xfrm>
            <a:off x="939764" y="1590392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91D1E-6677-441D-98F6-58B1B5B4AEF1}"/>
              </a:ext>
            </a:extLst>
          </p:cNvPr>
          <p:cNvSpPr/>
          <p:nvPr/>
        </p:nvSpPr>
        <p:spPr>
          <a:xfrm>
            <a:off x="1588494" y="902533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A5A4D7-AA7C-45D0-BA1D-E999D8A1462F}"/>
              </a:ext>
            </a:extLst>
          </p:cNvPr>
          <p:cNvSpPr/>
          <p:nvPr/>
        </p:nvSpPr>
        <p:spPr>
          <a:xfrm>
            <a:off x="1372251" y="2362689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632329-54C5-4EF3-8173-6EBBD8624C4B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1308915" y="126113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F23C-826E-4BF9-8E7D-FB3CD37AD972}"/>
              </a:ext>
            </a:extLst>
          </p:cNvPr>
          <p:cNvCxnSpPr>
            <a:stCxn id="4" idx="5"/>
            <a:endCxn id="8" idx="0"/>
          </p:cNvCxnSpPr>
          <p:nvPr/>
        </p:nvCxnSpPr>
        <p:spPr>
          <a:xfrm>
            <a:off x="1308915" y="1948995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83118A-9CB9-4803-88F7-57075D62C127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957645" y="1261136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F98E993-9227-4270-ADB5-CE7485097A27}"/>
              </a:ext>
            </a:extLst>
          </p:cNvPr>
          <p:cNvSpPr/>
          <p:nvPr/>
        </p:nvSpPr>
        <p:spPr>
          <a:xfrm>
            <a:off x="2020981" y="1528865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F9F80D8-6E8A-48AD-B5B9-AA9D68798861}"/>
              </a:ext>
            </a:extLst>
          </p:cNvPr>
          <p:cNvSpPr/>
          <p:nvPr/>
        </p:nvSpPr>
        <p:spPr>
          <a:xfrm>
            <a:off x="3482438" y="1646004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153D01-C225-4AE9-91CC-C97C0C526BAC}"/>
              </a:ext>
            </a:extLst>
          </p:cNvPr>
          <p:cNvSpPr/>
          <p:nvPr/>
        </p:nvSpPr>
        <p:spPr>
          <a:xfrm>
            <a:off x="4131168" y="958145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2AE04F-3279-496F-BBA2-1B55CD3A826D}"/>
              </a:ext>
            </a:extLst>
          </p:cNvPr>
          <p:cNvSpPr/>
          <p:nvPr/>
        </p:nvSpPr>
        <p:spPr>
          <a:xfrm>
            <a:off x="3876697" y="2418301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AC753B-01BB-4753-B4FD-F3215BA255D6}"/>
              </a:ext>
            </a:extLst>
          </p:cNvPr>
          <p:cNvCxnSpPr>
            <a:stCxn id="54" idx="3"/>
            <a:endCxn id="53" idx="7"/>
          </p:cNvCxnSpPr>
          <p:nvPr/>
        </p:nvCxnSpPr>
        <p:spPr>
          <a:xfrm flipH="1">
            <a:off x="3851589" y="1316748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791955-31A1-488D-BD97-5FDCFF94D00E}"/>
              </a:ext>
            </a:extLst>
          </p:cNvPr>
          <p:cNvCxnSpPr>
            <a:cxnSpLocks/>
            <a:stCxn id="59" idx="3"/>
            <a:endCxn id="55" idx="7"/>
          </p:cNvCxnSpPr>
          <p:nvPr/>
        </p:nvCxnSpPr>
        <p:spPr>
          <a:xfrm flipH="1">
            <a:off x="4245848" y="1943080"/>
            <a:ext cx="381143" cy="536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E66CE2-99AB-430A-AA2E-0BEAB70177A3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4500319" y="1316748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F1F3D17-3E8F-4018-AAA1-E161B7990E38}"/>
              </a:ext>
            </a:extLst>
          </p:cNvPr>
          <p:cNvSpPr/>
          <p:nvPr/>
        </p:nvSpPr>
        <p:spPr>
          <a:xfrm>
            <a:off x="4563655" y="1584477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5DBC41-B184-46DB-A2DB-BCC95476FB3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3227967" y="2027390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3E274D8-FC68-4C14-AFD6-ECEEBBB29666}"/>
              </a:ext>
            </a:extLst>
          </p:cNvPr>
          <p:cNvSpPr/>
          <p:nvPr/>
        </p:nvSpPr>
        <p:spPr>
          <a:xfrm>
            <a:off x="3011723" y="2463867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26A59B-D218-4FA6-BECC-E5DC8BC36110}"/>
              </a:ext>
            </a:extLst>
          </p:cNvPr>
          <p:cNvSpPr/>
          <p:nvPr/>
        </p:nvSpPr>
        <p:spPr>
          <a:xfrm>
            <a:off x="5921307" y="1699036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0F471B9-A94C-4E03-864D-3CA87FE0710F}"/>
              </a:ext>
            </a:extLst>
          </p:cNvPr>
          <p:cNvSpPr/>
          <p:nvPr/>
        </p:nvSpPr>
        <p:spPr>
          <a:xfrm>
            <a:off x="6570037" y="1011177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7AD95B0-8D9C-4F88-B4E1-8AAFE9534FAE}"/>
              </a:ext>
            </a:extLst>
          </p:cNvPr>
          <p:cNvCxnSpPr>
            <a:stCxn id="67" idx="3"/>
            <a:endCxn id="66" idx="7"/>
          </p:cNvCxnSpPr>
          <p:nvPr/>
        </p:nvCxnSpPr>
        <p:spPr>
          <a:xfrm flipH="1">
            <a:off x="6290458" y="1369780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B4182B-4563-4E5C-AC8D-3E2CA6F90DA3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6939188" y="1369780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7F38AF2-819A-452C-8CDC-8E57757AC187}"/>
              </a:ext>
            </a:extLst>
          </p:cNvPr>
          <p:cNvSpPr/>
          <p:nvPr/>
        </p:nvSpPr>
        <p:spPr>
          <a:xfrm>
            <a:off x="7002524" y="1637509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E63BCB2-01A6-43C4-9277-3D1CF9BFA9D3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5666836" y="2080422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02D9A58-8A6F-4908-9B24-27C0ACC08BFF}"/>
              </a:ext>
            </a:extLst>
          </p:cNvPr>
          <p:cNvSpPr/>
          <p:nvPr/>
        </p:nvSpPr>
        <p:spPr>
          <a:xfrm>
            <a:off x="5450592" y="2516899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62FA966-A022-43B2-A076-09E700FE2F82}"/>
              </a:ext>
            </a:extLst>
          </p:cNvPr>
          <p:cNvSpPr/>
          <p:nvPr/>
        </p:nvSpPr>
        <p:spPr>
          <a:xfrm>
            <a:off x="8767555" y="16342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A50B497-DEE7-4C1C-B727-C7E0F944B458}"/>
              </a:ext>
            </a:extLst>
          </p:cNvPr>
          <p:cNvSpPr/>
          <p:nvPr/>
        </p:nvSpPr>
        <p:spPr>
          <a:xfrm>
            <a:off x="9416285" y="946398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768D3-3DBF-40E0-95E9-4D87D302047E}"/>
              </a:ext>
            </a:extLst>
          </p:cNvPr>
          <p:cNvCxnSpPr>
            <a:stCxn id="76" idx="3"/>
            <a:endCxn id="75" idx="7"/>
          </p:cNvCxnSpPr>
          <p:nvPr/>
        </p:nvCxnSpPr>
        <p:spPr>
          <a:xfrm flipH="1">
            <a:off x="9136706" y="130500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2CDAA4-16BE-412F-834B-3CD6C000677D}"/>
              </a:ext>
            </a:extLst>
          </p:cNvPr>
          <p:cNvCxnSpPr>
            <a:cxnSpLocks/>
            <a:stCxn id="76" idx="5"/>
          </p:cNvCxnSpPr>
          <p:nvPr/>
        </p:nvCxnSpPr>
        <p:spPr>
          <a:xfrm>
            <a:off x="9785436" y="1305001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3C475CB-D9D4-4CD6-9CE0-763FF33CDFEA}"/>
              </a:ext>
            </a:extLst>
          </p:cNvPr>
          <p:cNvSpPr/>
          <p:nvPr/>
        </p:nvSpPr>
        <p:spPr>
          <a:xfrm>
            <a:off x="9848772" y="157273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2CDBD4-4C4F-43C9-8930-75D8C2056CDB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8513084" y="2015643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443BEE3-48C9-4329-8870-1D17B543CFD5}"/>
              </a:ext>
            </a:extLst>
          </p:cNvPr>
          <p:cNvSpPr/>
          <p:nvPr/>
        </p:nvSpPr>
        <p:spPr>
          <a:xfrm>
            <a:off x="8296840" y="245212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06BEBC7-59AB-4B29-8BDE-BE0569C823F4}"/>
              </a:ext>
            </a:extLst>
          </p:cNvPr>
          <p:cNvCxnSpPr>
            <a:cxnSpLocks/>
            <a:stCxn id="81" idx="5"/>
          </p:cNvCxnSpPr>
          <p:nvPr/>
        </p:nvCxnSpPr>
        <p:spPr>
          <a:xfrm>
            <a:off x="8665991" y="2810723"/>
            <a:ext cx="324353" cy="30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B92DD980-98F7-4646-B820-0493A0F8602F}"/>
              </a:ext>
            </a:extLst>
          </p:cNvPr>
          <p:cNvSpPr/>
          <p:nvPr/>
        </p:nvSpPr>
        <p:spPr>
          <a:xfrm>
            <a:off x="8815108" y="31461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1377068-40CC-4F89-AD1B-C7858D7D8874}"/>
              </a:ext>
            </a:extLst>
          </p:cNvPr>
          <p:cNvSpPr/>
          <p:nvPr/>
        </p:nvSpPr>
        <p:spPr>
          <a:xfrm>
            <a:off x="1682209" y="444751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09E3DD7-771F-408B-ADEC-5EDE1A6C2860}"/>
              </a:ext>
            </a:extLst>
          </p:cNvPr>
          <p:cNvSpPr/>
          <p:nvPr/>
        </p:nvSpPr>
        <p:spPr>
          <a:xfrm>
            <a:off x="2330939" y="375965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436365-FC8B-4EB3-BC46-3DA0DB7F4508}"/>
              </a:ext>
            </a:extLst>
          </p:cNvPr>
          <p:cNvCxnSpPr>
            <a:stCxn id="86" idx="3"/>
            <a:endCxn id="85" idx="7"/>
          </p:cNvCxnSpPr>
          <p:nvPr/>
        </p:nvCxnSpPr>
        <p:spPr>
          <a:xfrm flipH="1">
            <a:off x="2051360" y="4118260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10A4F25-11EE-4CFD-8966-961BD84CE726}"/>
              </a:ext>
            </a:extLst>
          </p:cNvPr>
          <p:cNvSpPr/>
          <p:nvPr/>
        </p:nvSpPr>
        <p:spPr>
          <a:xfrm>
            <a:off x="2763426" y="438598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B71DECC-659C-4479-A795-8AB82FFA6E2F}"/>
              </a:ext>
            </a:extLst>
          </p:cNvPr>
          <p:cNvCxnSpPr>
            <a:cxnSpLocks/>
            <a:endCxn id="91" idx="0"/>
          </p:cNvCxnSpPr>
          <p:nvPr/>
        </p:nvCxnSpPr>
        <p:spPr>
          <a:xfrm flipH="1">
            <a:off x="1427738" y="4828902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F0C902-CE9B-43EE-BE7F-7CF33045CFE6}"/>
              </a:ext>
            </a:extLst>
          </p:cNvPr>
          <p:cNvSpPr/>
          <p:nvPr/>
        </p:nvSpPr>
        <p:spPr>
          <a:xfrm>
            <a:off x="1211494" y="526537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5D2B7D-1006-4DAA-A040-43A2743AFCD9}"/>
              </a:ext>
            </a:extLst>
          </p:cNvPr>
          <p:cNvCxnSpPr>
            <a:cxnSpLocks/>
          </p:cNvCxnSpPr>
          <p:nvPr/>
        </p:nvCxnSpPr>
        <p:spPr>
          <a:xfrm>
            <a:off x="3139523" y="4781984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C1F3210-73B3-4EF9-BB4E-A0AD22167C4F}"/>
              </a:ext>
            </a:extLst>
          </p:cNvPr>
          <p:cNvSpPr/>
          <p:nvPr/>
        </p:nvSpPr>
        <p:spPr>
          <a:xfrm>
            <a:off x="3419102" y="493342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6306D3E-968C-4B13-A966-98AF698E43A5}"/>
              </a:ext>
            </a:extLst>
          </p:cNvPr>
          <p:cNvCxnSpPr>
            <a:cxnSpLocks/>
          </p:cNvCxnSpPr>
          <p:nvPr/>
        </p:nvCxnSpPr>
        <p:spPr>
          <a:xfrm>
            <a:off x="2712701" y="4153594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3873E7-63FC-43C3-9446-2CBAD1D80EDC}"/>
              </a:ext>
            </a:extLst>
          </p:cNvPr>
          <p:cNvCxnSpPr>
            <a:cxnSpLocks/>
          </p:cNvCxnSpPr>
          <p:nvPr/>
        </p:nvCxnSpPr>
        <p:spPr>
          <a:xfrm>
            <a:off x="3791827" y="5345105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F7EC2C3-10D6-428F-B4BD-8682CBB293FB}"/>
              </a:ext>
            </a:extLst>
          </p:cNvPr>
          <p:cNvSpPr/>
          <p:nvPr/>
        </p:nvSpPr>
        <p:spPr>
          <a:xfrm>
            <a:off x="4011644" y="5583373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B88270-9CB5-49A5-B173-89FD0CB8B471}"/>
              </a:ext>
            </a:extLst>
          </p:cNvPr>
          <p:cNvSpPr/>
          <p:nvPr/>
        </p:nvSpPr>
        <p:spPr>
          <a:xfrm>
            <a:off x="6824509" y="4299577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3D4716A-3636-43E9-93CB-03127DC711ED}"/>
              </a:ext>
            </a:extLst>
          </p:cNvPr>
          <p:cNvSpPr/>
          <p:nvPr/>
        </p:nvSpPr>
        <p:spPr>
          <a:xfrm>
            <a:off x="7473239" y="3611718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49F967-D0C2-4B52-B336-9A08BE765A5E}"/>
              </a:ext>
            </a:extLst>
          </p:cNvPr>
          <p:cNvCxnSpPr>
            <a:stCxn id="102" idx="3"/>
            <a:endCxn id="101" idx="7"/>
          </p:cNvCxnSpPr>
          <p:nvPr/>
        </p:nvCxnSpPr>
        <p:spPr>
          <a:xfrm flipH="1">
            <a:off x="7193660" y="397032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C18339F-EAE0-4034-8B16-63A0BBFFB99D}"/>
              </a:ext>
            </a:extLst>
          </p:cNvPr>
          <p:cNvSpPr/>
          <p:nvPr/>
        </p:nvSpPr>
        <p:spPr>
          <a:xfrm>
            <a:off x="7905726" y="4238050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60AD5AC-406F-4F0B-86FF-68AA9A80920C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570038" y="4680963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51863CDD-19EC-46AB-9A25-282AD7488F1C}"/>
              </a:ext>
            </a:extLst>
          </p:cNvPr>
          <p:cNvSpPr/>
          <p:nvPr/>
        </p:nvSpPr>
        <p:spPr>
          <a:xfrm>
            <a:off x="6353794" y="5117440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D1072D1-E6C4-48B5-95D0-52001A5EF82B}"/>
              </a:ext>
            </a:extLst>
          </p:cNvPr>
          <p:cNvCxnSpPr>
            <a:cxnSpLocks/>
          </p:cNvCxnSpPr>
          <p:nvPr/>
        </p:nvCxnSpPr>
        <p:spPr>
          <a:xfrm>
            <a:off x="8292285" y="460551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0140708-A66F-4775-B42B-5AEA57302725}"/>
              </a:ext>
            </a:extLst>
          </p:cNvPr>
          <p:cNvSpPr/>
          <p:nvPr/>
        </p:nvSpPr>
        <p:spPr>
          <a:xfrm>
            <a:off x="8561402" y="4785482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6C0D6CB-FC93-4993-A636-88203A99D8AB}"/>
              </a:ext>
            </a:extLst>
          </p:cNvPr>
          <p:cNvCxnSpPr>
            <a:cxnSpLocks/>
          </p:cNvCxnSpPr>
          <p:nvPr/>
        </p:nvCxnSpPr>
        <p:spPr>
          <a:xfrm>
            <a:off x="7811864" y="400102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30C8E7-6504-41BD-A485-663CEAA06195}"/>
              </a:ext>
            </a:extLst>
          </p:cNvPr>
          <p:cNvCxnSpPr>
            <a:cxnSpLocks/>
          </p:cNvCxnSpPr>
          <p:nvPr/>
        </p:nvCxnSpPr>
        <p:spPr>
          <a:xfrm>
            <a:off x="8934127" y="5197166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927E362-2838-4227-B1DA-D7A3AD421D2E}"/>
              </a:ext>
            </a:extLst>
          </p:cNvPr>
          <p:cNvSpPr/>
          <p:nvPr/>
        </p:nvSpPr>
        <p:spPr>
          <a:xfrm>
            <a:off x="9153944" y="5435434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5A08E0A-5DE8-4A4C-AC04-87873604DF6A}"/>
              </a:ext>
            </a:extLst>
          </p:cNvPr>
          <p:cNvCxnSpPr>
            <a:cxnSpLocks/>
          </p:cNvCxnSpPr>
          <p:nvPr/>
        </p:nvCxnSpPr>
        <p:spPr>
          <a:xfrm flipH="1">
            <a:off x="7870260" y="4637160"/>
            <a:ext cx="186676" cy="29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3ABCA7A4-E39D-4D9D-9261-9E5F98DC3151}"/>
              </a:ext>
            </a:extLst>
          </p:cNvPr>
          <p:cNvSpPr/>
          <p:nvPr/>
        </p:nvSpPr>
        <p:spPr>
          <a:xfrm>
            <a:off x="7658956" y="4977518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8170E8-41E9-4F14-916C-65562D8DE737}"/>
              </a:ext>
            </a:extLst>
          </p:cNvPr>
          <p:cNvCxnSpPr>
            <a:cxnSpLocks/>
          </p:cNvCxnSpPr>
          <p:nvPr/>
        </p:nvCxnSpPr>
        <p:spPr>
          <a:xfrm>
            <a:off x="8031681" y="538920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1F79ECFB-1B80-4140-85D7-962CA968FF5D}"/>
              </a:ext>
            </a:extLst>
          </p:cNvPr>
          <p:cNvSpPr/>
          <p:nvPr/>
        </p:nvSpPr>
        <p:spPr>
          <a:xfrm>
            <a:off x="8251498" y="5627470"/>
            <a:ext cx="432487" cy="42013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593FD7-91C6-425F-8073-E35108364E00}"/>
              </a:ext>
            </a:extLst>
          </p:cNvPr>
          <p:cNvSpPr txBox="1"/>
          <p:nvPr/>
        </p:nvSpPr>
        <p:spPr>
          <a:xfrm>
            <a:off x="1515612" y="1760483"/>
            <a:ext cx="500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(a)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5B8E091-5352-4753-8022-0568DDDFF767}"/>
              </a:ext>
            </a:extLst>
          </p:cNvPr>
          <p:cNvSpPr txBox="1"/>
          <p:nvPr/>
        </p:nvSpPr>
        <p:spPr>
          <a:xfrm>
            <a:off x="4033847" y="1772139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(b)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48B770E-C221-47F0-981E-1450D54815B3}"/>
              </a:ext>
            </a:extLst>
          </p:cNvPr>
          <p:cNvSpPr txBox="1"/>
          <p:nvPr/>
        </p:nvSpPr>
        <p:spPr>
          <a:xfrm>
            <a:off x="6463925" y="1859782"/>
            <a:ext cx="479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(c)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911C5C-9FD9-4D62-A23E-1215E850888C}"/>
              </a:ext>
            </a:extLst>
          </p:cNvPr>
          <p:cNvSpPr txBox="1"/>
          <p:nvPr/>
        </p:nvSpPr>
        <p:spPr>
          <a:xfrm>
            <a:off x="9345368" y="1859782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(d)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63CD8A-8D2A-47DC-9135-D9D0DAEFEB3E}"/>
              </a:ext>
            </a:extLst>
          </p:cNvPr>
          <p:cNvSpPr txBox="1"/>
          <p:nvPr/>
        </p:nvSpPr>
        <p:spPr>
          <a:xfrm>
            <a:off x="2343995" y="4924366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(e)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D01292-37D7-4DB1-8E00-C8AD5A7DCEE3}"/>
              </a:ext>
            </a:extLst>
          </p:cNvPr>
          <p:cNvSpPr txBox="1"/>
          <p:nvPr/>
        </p:nvSpPr>
        <p:spPr>
          <a:xfrm>
            <a:off x="7117286" y="4823070"/>
            <a:ext cx="454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(f)</a:t>
            </a:r>
          </a:p>
        </p:txBody>
      </p:sp>
      <p:pic>
        <p:nvPicPr>
          <p:cNvPr id="125" name="Picture 124" descr="A close up of an animal&#10;&#10;Description automatically generated">
            <a:extLst>
              <a:ext uri="{FF2B5EF4-FFF2-40B4-BE49-F238E27FC236}">
                <a16:creationId xmlns:a16="http://schemas.microsoft.com/office/drawing/2014/main" id="{9C13782D-C83D-49FF-9DFF-049BE071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04" y="3294785"/>
            <a:ext cx="1912264" cy="1629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8B830-BD08-4181-854A-C17F1CCE6360}"/>
              </a:ext>
            </a:extLst>
          </p:cNvPr>
          <p:cNvSpPr txBox="1"/>
          <p:nvPr/>
        </p:nvSpPr>
        <p:spPr>
          <a:xfrm>
            <a:off x="9586431" y="3970321"/>
            <a:ext cx="2116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All subtrees have a difference of at most 1 unit of height… (or 1 level).</a:t>
            </a:r>
          </a:p>
        </p:txBody>
      </p:sp>
    </p:spTree>
    <p:extLst>
      <p:ext uri="{BB962C8B-B14F-4D97-AF65-F5344CB8AC3E}">
        <p14:creationId xmlns:p14="http://schemas.microsoft.com/office/powerpoint/2010/main" val="155641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842E-2438-4AC6-AFDF-097DEF1E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50" y="-1572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Are these trees “AVL-balanced”?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0AD33E-1C78-47EA-B7F8-5DCCB987D89E}"/>
              </a:ext>
            </a:extLst>
          </p:cNvPr>
          <p:cNvSpPr/>
          <p:nvPr/>
        </p:nvSpPr>
        <p:spPr>
          <a:xfrm>
            <a:off x="939764" y="159039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91D1E-6677-441D-98F6-58B1B5B4AEF1}"/>
              </a:ext>
            </a:extLst>
          </p:cNvPr>
          <p:cNvSpPr/>
          <p:nvPr/>
        </p:nvSpPr>
        <p:spPr>
          <a:xfrm>
            <a:off x="1588494" y="902533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A5A4D7-AA7C-45D0-BA1D-E999D8A1462F}"/>
              </a:ext>
            </a:extLst>
          </p:cNvPr>
          <p:cNvSpPr/>
          <p:nvPr/>
        </p:nvSpPr>
        <p:spPr>
          <a:xfrm>
            <a:off x="1372251" y="236268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632329-54C5-4EF3-8173-6EBBD8624C4B}"/>
              </a:ext>
            </a:extLst>
          </p:cNvPr>
          <p:cNvCxnSpPr>
            <a:stCxn id="5" idx="3"/>
            <a:endCxn id="4" idx="7"/>
          </p:cNvCxnSpPr>
          <p:nvPr/>
        </p:nvCxnSpPr>
        <p:spPr>
          <a:xfrm flipH="1">
            <a:off x="1308915" y="1261136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F23C-826E-4BF9-8E7D-FB3CD37AD972}"/>
              </a:ext>
            </a:extLst>
          </p:cNvPr>
          <p:cNvCxnSpPr>
            <a:stCxn id="4" idx="5"/>
            <a:endCxn id="8" idx="0"/>
          </p:cNvCxnSpPr>
          <p:nvPr/>
        </p:nvCxnSpPr>
        <p:spPr>
          <a:xfrm>
            <a:off x="1308915" y="1948995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83118A-9CB9-4803-88F7-57075D62C127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957645" y="1261136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F98E993-9227-4270-ADB5-CE7485097A27}"/>
              </a:ext>
            </a:extLst>
          </p:cNvPr>
          <p:cNvSpPr/>
          <p:nvPr/>
        </p:nvSpPr>
        <p:spPr>
          <a:xfrm>
            <a:off x="2020981" y="152886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F9F80D8-6E8A-48AD-B5B9-AA9D68798861}"/>
              </a:ext>
            </a:extLst>
          </p:cNvPr>
          <p:cNvSpPr/>
          <p:nvPr/>
        </p:nvSpPr>
        <p:spPr>
          <a:xfrm>
            <a:off x="3482438" y="1646004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153D01-C225-4AE9-91CC-C97C0C526BAC}"/>
              </a:ext>
            </a:extLst>
          </p:cNvPr>
          <p:cNvSpPr/>
          <p:nvPr/>
        </p:nvSpPr>
        <p:spPr>
          <a:xfrm>
            <a:off x="4131168" y="95814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2AE04F-3279-496F-BBA2-1B55CD3A826D}"/>
              </a:ext>
            </a:extLst>
          </p:cNvPr>
          <p:cNvSpPr/>
          <p:nvPr/>
        </p:nvSpPr>
        <p:spPr>
          <a:xfrm>
            <a:off x="3876697" y="241830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AC753B-01BB-4753-B4FD-F3215BA255D6}"/>
              </a:ext>
            </a:extLst>
          </p:cNvPr>
          <p:cNvCxnSpPr>
            <a:stCxn id="54" idx="3"/>
            <a:endCxn id="53" idx="7"/>
          </p:cNvCxnSpPr>
          <p:nvPr/>
        </p:nvCxnSpPr>
        <p:spPr>
          <a:xfrm flipH="1">
            <a:off x="3851589" y="1316748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791955-31A1-488D-BD97-5FDCFF94D00E}"/>
              </a:ext>
            </a:extLst>
          </p:cNvPr>
          <p:cNvCxnSpPr>
            <a:cxnSpLocks/>
            <a:stCxn id="59" idx="3"/>
            <a:endCxn id="55" idx="7"/>
          </p:cNvCxnSpPr>
          <p:nvPr/>
        </p:nvCxnSpPr>
        <p:spPr>
          <a:xfrm flipH="1">
            <a:off x="4245848" y="1943080"/>
            <a:ext cx="381143" cy="536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E66CE2-99AB-430A-AA2E-0BEAB70177A3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4500319" y="1316748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F1F3D17-3E8F-4018-AAA1-E161B7990E38}"/>
              </a:ext>
            </a:extLst>
          </p:cNvPr>
          <p:cNvSpPr/>
          <p:nvPr/>
        </p:nvSpPr>
        <p:spPr>
          <a:xfrm>
            <a:off x="4563655" y="158447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5DBC41-B184-46DB-A2DB-BCC95476FB3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3227967" y="2027390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3E274D8-FC68-4C14-AFD6-ECEEBBB29666}"/>
              </a:ext>
            </a:extLst>
          </p:cNvPr>
          <p:cNvSpPr/>
          <p:nvPr/>
        </p:nvSpPr>
        <p:spPr>
          <a:xfrm>
            <a:off x="3011723" y="246386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26A59B-D218-4FA6-BECC-E5DC8BC36110}"/>
              </a:ext>
            </a:extLst>
          </p:cNvPr>
          <p:cNvSpPr/>
          <p:nvPr/>
        </p:nvSpPr>
        <p:spPr>
          <a:xfrm>
            <a:off x="5921307" y="1699036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0F471B9-A94C-4E03-864D-3CA87FE0710F}"/>
              </a:ext>
            </a:extLst>
          </p:cNvPr>
          <p:cNvSpPr/>
          <p:nvPr/>
        </p:nvSpPr>
        <p:spPr>
          <a:xfrm>
            <a:off x="6570037" y="101117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7AD95B0-8D9C-4F88-B4E1-8AAFE9534FAE}"/>
              </a:ext>
            </a:extLst>
          </p:cNvPr>
          <p:cNvCxnSpPr>
            <a:stCxn id="67" idx="3"/>
            <a:endCxn id="66" idx="7"/>
          </p:cNvCxnSpPr>
          <p:nvPr/>
        </p:nvCxnSpPr>
        <p:spPr>
          <a:xfrm flipH="1">
            <a:off x="6290458" y="1369780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B4182B-4563-4E5C-AC8D-3E2CA6F90DA3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6939188" y="1369780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7F38AF2-819A-452C-8CDC-8E57757AC187}"/>
              </a:ext>
            </a:extLst>
          </p:cNvPr>
          <p:cNvSpPr/>
          <p:nvPr/>
        </p:nvSpPr>
        <p:spPr>
          <a:xfrm>
            <a:off x="7002524" y="163750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E63BCB2-01A6-43C4-9277-3D1CF9BFA9D3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5666836" y="2080422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02D9A58-8A6F-4908-9B24-27C0ACC08BFF}"/>
              </a:ext>
            </a:extLst>
          </p:cNvPr>
          <p:cNvSpPr/>
          <p:nvPr/>
        </p:nvSpPr>
        <p:spPr>
          <a:xfrm>
            <a:off x="5450592" y="2516899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62FA966-A022-43B2-A076-09E700FE2F82}"/>
              </a:ext>
            </a:extLst>
          </p:cNvPr>
          <p:cNvSpPr/>
          <p:nvPr/>
        </p:nvSpPr>
        <p:spPr>
          <a:xfrm>
            <a:off x="8767555" y="1634257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A50B497-DEE7-4C1C-B727-C7E0F944B458}"/>
              </a:ext>
            </a:extLst>
          </p:cNvPr>
          <p:cNvSpPr/>
          <p:nvPr/>
        </p:nvSpPr>
        <p:spPr>
          <a:xfrm>
            <a:off x="9416285" y="946398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768D3-3DBF-40E0-95E9-4D87D302047E}"/>
              </a:ext>
            </a:extLst>
          </p:cNvPr>
          <p:cNvCxnSpPr>
            <a:stCxn id="76" idx="3"/>
            <a:endCxn id="75" idx="7"/>
          </p:cNvCxnSpPr>
          <p:nvPr/>
        </p:nvCxnSpPr>
        <p:spPr>
          <a:xfrm flipH="1">
            <a:off x="9136706" y="130500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2CDAA4-16BE-412F-834B-3CD6C000677D}"/>
              </a:ext>
            </a:extLst>
          </p:cNvPr>
          <p:cNvCxnSpPr>
            <a:cxnSpLocks/>
            <a:stCxn id="76" idx="5"/>
          </p:cNvCxnSpPr>
          <p:nvPr/>
        </p:nvCxnSpPr>
        <p:spPr>
          <a:xfrm>
            <a:off x="9785436" y="1305001"/>
            <a:ext cx="238572" cy="23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3C475CB-D9D4-4CD6-9CE0-763FF33CDFEA}"/>
              </a:ext>
            </a:extLst>
          </p:cNvPr>
          <p:cNvSpPr/>
          <p:nvPr/>
        </p:nvSpPr>
        <p:spPr>
          <a:xfrm>
            <a:off x="9848772" y="1572730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D2CDBD4-4C4F-43C9-8930-75D8C2056CDB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8513084" y="2015643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443BEE3-48C9-4329-8870-1D17B543CFD5}"/>
              </a:ext>
            </a:extLst>
          </p:cNvPr>
          <p:cNvSpPr/>
          <p:nvPr/>
        </p:nvSpPr>
        <p:spPr>
          <a:xfrm>
            <a:off x="8296840" y="2452120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06BEBC7-59AB-4B29-8BDE-BE0569C823F4}"/>
              </a:ext>
            </a:extLst>
          </p:cNvPr>
          <p:cNvCxnSpPr>
            <a:cxnSpLocks/>
            <a:stCxn id="81" idx="5"/>
          </p:cNvCxnSpPr>
          <p:nvPr/>
        </p:nvCxnSpPr>
        <p:spPr>
          <a:xfrm>
            <a:off x="8665991" y="2810723"/>
            <a:ext cx="324353" cy="30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B92DD980-98F7-4646-B820-0493A0F8602F}"/>
              </a:ext>
            </a:extLst>
          </p:cNvPr>
          <p:cNvSpPr/>
          <p:nvPr/>
        </p:nvSpPr>
        <p:spPr>
          <a:xfrm>
            <a:off x="8815108" y="3146157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1377068-40CC-4F89-AD1B-C7858D7D8874}"/>
              </a:ext>
            </a:extLst>
          </p:cNvPr>
          <p:cNvSpPr/>
          <p:nvPr/>
        </p:nvSpPr>
        <p:spPr>
          <a:xfrm>
            <a:off x="1682209" y="4447516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09E3DD7-771F-408B-ADEC-5EDE1A6C2860}"/>
              </a:ext>
            </a:extLst>
          </p:cNvPr>
          <p:cNvSpPr/>
          <p:nvPr/>
        </p:nvSpPr>
        <p:spPr>
          <a:xfrm>
            <a:off x="2330939" y="3759657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436365-FC8B-4EB3-BC46-3DA0DB7F4508}"/>
              </a:ext>
            </a:extLst>
          </p:cNvPr>
          <p:cNvCxnSpPr>
            <a:stCxn id="86" idx="3"/>
            <a:endCxn id="85" idx="7"/>
          </p:cNvCxnSpPr>
          <p:nvPr/>
        </p:nvCxnSpPr>
        <p:spPr>
          <a:xfrm flipH="1">
            <a:off x="2051360" y="4118260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10A4F25-11EE-4CFD-8966-961BD84CE726}"/>
              </a:ext>
            </a:extLst>
          </p:cNvPr>
          <p:cNvSpPr/>
          <p:nvPr/>
        </p:nvSpPr>
        <p:spPr>
          <a:xfrm>
            <a:off x="2763426" y="4385989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B71DECC-659C-4479-A795-8AB82FFA6E2F}"/>
              </a:ext>
            </a:extLst>
          </p:cNvPr>
          <p:cNvCxnSpPr>
            <a:cxnSpLocks/>
            <a:endCxn id="91" idx="0"/>
          </p:cNvCxnSpPr>
          <p:nvPr/>
        </p:nvCxnSpPr>
        <p:spPr>
          <a:xfrm flipH="1">
            <a:off x="1427738" y="4828902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EAF0C902-CE9B-43EE-BE7F-7CF33045CFE6}"/>
              </a:ext>
            </a:extLst>
          </p:cNvPr>
          <p:cNvSpPr/>
          <p:nvPr/>
        </p:nvSpPr>
        <p:spPr>
          <a:xfrm>
            <a:off x="1211494" y="5265379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5D2B7D-1006-4DAA-A040-43A2743AFCD9}"/>
              </a:ext>
            </a:extLst>
          </p:cNvPr>
          <p:cNvCxnSpPr>
            <a:cxnSpLocks/>
          </p:cNvCxnSpPr>
          <p:nvPr/>
        </p:nvCxnSpPr>
        <p:spPr>
          <a:xfrm>
            <a:off x="3139523" y="4781984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C1F3210-73B3-4EF9-BB4E-A0AD22167C4F}"/>
              </a:ext>
            </a:extLst>
          </p:cNvPr>
          <p:cNvSpPr/>
          <p:nvPr/>
        </p:nvSpPr>
        <p:spPr>
          <a:xfrm>
            <a:off x="3419102" y="4933421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6306D3E-968C-4B13-A966-98AF698E43A5}"/>
              </a:ext>
            </a:extLst>
          </p:cNvPr>
          <p:cNvCxnSpPr>
            <a:cxnSpLocks/>
          </p:cNvCxnSpPr>
          <p:nvPr/>
        </p:nvCxnSpPr>
        <p:spPr>
          <a:xfrm>
            <a:off x="2712701" y="4153594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3873E7-63FC-43C3-9446-2CBAD1D80EDC}"/>
              </a:ext>
            </a:extLst>
          </p:cNvPr>
          <p:cNvCxnSpPr>
            <a:cxnSpLocks/>
          </p:cNvCxnSpPr>
          <p:nvPr/>
        </p:nvCxnSpPr>
        <p:spPr>
          <a:xfrm>
            <a:off x="3791827" y="5345105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F7EC2C3-10D6-428F-B4BD-8682CBB293FB}"/>
              </a:ext>
            </a:extLst>
          </p:cNvPr>
          <p:cNvSpPr/>
          <p:nvPr/>
        </p:nvSpPr>
        <p:spPr>
          <a:xfrm>
            <a:off x="4011644" y="5583373"/>
            <a:ext cx="432487" cy="42013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AB88270-9CB5-49A5-B173-89FD0CB8B471}"/>
              </a:ext>
            </a:extLst>
          </p:cNvPr>
          <p:cNvSpPr/>
          <p:nvPr/>
        </p:nvSpPr>
        <p:spPr>
          <a:xfrm>
            <a:off x="6824509" y="4299577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3D4716A-3636-43E9-93CB-03127DC711ED}"/>
              </a:ext>
            </a:extLst>
          </p:cNvPr>
          <p:cNvSpPr/>
          <p:nvPr/>
        </p:nvSpPr>
        <p:spPr>
          <a:xfrm>
            <a:off x="7473239" y="3611718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049F967-D0C2-4B52-B336-9A08BE765A5E}"/>
              </a:ext>
            </a:extLst>
          </p:cNvPr>
          <p:cNvCxnSpPr>
            <a:stCxn id="102" idx="3"/>
            <a:endCxn id="101" idx="7"/>
          </p:cNvCxnSpPr>
          <p:nvPr/>
        </p:nvCxnSpPr>
        <p:spPr>
          <a:xfrm flipH="1">
            <a:off x="7193660" y="3970321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C18339F-EAE0-4034-8B16-63A0BBFFB99D}"/>
              </a:ext>
            </a:extLst>
          </p:cNvPr>
          <p:cNvSpPr/>
          <p:nvPr/>
        </p:nvSpPr>
        <p:spPr>
          <a:xfrm>
            <a:off x="7905726" y="423805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60AD5AC-406F-4F0B-86FF-68AA9A80920C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570038" y="4680963"/>
            <a:ext cx="317808" cy="43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51863CDD-19EC-46AB-9A25-282AD7488F1C}"/>
              </a:ext>
            </a:extLst>
          </p:cNvPr>
          <p:cNvSpPr/>
          <p:nvPr/>
        </p:nvSpPr>
        <p:spPr>
          <a:xfrm>
            <a:off x="6353794" y="511744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D1072D1-E6C4-48B5-95D0-52001A5EF82B}"/>
              </a:ext>
            </a:extLst>
          </p:cNvPr>
          <p:cNvCxnSpPr>
            <a:cxnSpLocks/>
          </p:cNvCxnSpPr>
          <p:nvPr/>
        </p:nvCxnSpPr>
        <p:spPr>
          <a:xfrm>
            <a:off x="8292285" y="460551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50140708-A66F-4775-B42B-5AEA57302725}"/>
              </a:ext>
            </a:extLst>
          </p:cNvPr>
          <p:cNvSpPr/>
          <p:nvPr/>
        </p:nvSpPr>
        <p:spPr>
          <a:xfrm>
            <a:off x="8561402" y="478548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6C0D6CB-FC93-4993-A636-88203A99D8AB}"/>
              </a:ext>
            </a:extLst>
          </p:cNvPr>
          <p:cNvCxnSpPr>
            <a:cxnSpLocks/>
          </p:cNvCxnSpPr>
          <p:nvPr/>
        </p:nvCxnSpPr>
        <p:spPr>
          <a:xfrm>
            <a:off x="7811864" y="400102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30C8E7-6504-41BD-A485-663CEAA06195}"/>
              </a:ext>
            </a:extLst>
          </p:cNvPr>
          <p:cNvCxnSpPr>
            <a:cxnSpLocks/>
          </p:cNvCxnSpPr>
          <p:nvPr/>
        </p:nvCxnSpPr>
        <p:spPr>
          <a:xfrm>
            <a:off x="8934127" y="5197166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C927E362-2838-4227-B1DA-D7A3AD421D2E}"/>
              </a:ext>
            </a:extLst>
          </p:cNvPr>
          <p:cNvSpPr/>
          <p:nvPr/>
        </p:nvSpPr>
        <p:spPr>
          <a:xfrm>
            <a:off x="9153944" y="5435434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5A08E0A-5DE8-4A4C-AC04-87873604DF6A}"/>
              </a:ext>
            </a:extLst>
          </p:cNvPr>
          <p:cNvCxnSpPr>
            <a:cxnSpLocks/>
          </p:cNvCxnSpPr>
          <p:nvPr/>
        </p:nvCxnSpPr>
        <p:spPr>
          <a:xfrm flipH="1">
            <a:off x="7870260" y="4637160"/>
            <a:ext cx="186676" cy="296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3ABCA7A4-E39D-4D9D-9261-9E5F98DC3151}"/>
              </a:ext>
            </a:extLst>
          </p:cNvPr>
          <p:cNvSpPr/>
          <p:nvPr/>
        </p:nvSpPr>
        <p:spPr>
          <a:xfrm>
            <a:off x="7658956" y="4977518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8170E8-41E9-4F14-916C-65562D8DE737}"/>
              </a:ext>
            </a:extLst>
          </p:cNvPr>
          <p:cNvCxnSpPr>
            <a:cxnSpLocks/>
          </p:cNvCxnSpPr>
          <p:nvPr/>
        </p:nvCxnSpPr>
        <p:spPr>
          <a:xfrm>
            <a:off x="8031681" y="5389202"/>
            <a:ext cx="279579" cy="25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1F79ECFB-1B80-4140-85D7-962CA968FF5D}"/>
              </a:ext>
            </a:extLst>
          </p:cNvPr>
          <p:cNvSpPr/>
          <p:nvPr/>
        </p:nvSpPr>
        <p:spPr>
          <a:xfrm>
            <a:off x="8251498" y="5627470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593FD7-91C6-425F-8073-E35108364E00}"/>
              </a:ext>
            </a:extLst>
          </p:cNvPr>
          <p:cNvSpPr txBox="1"/>
          <p:nvPr/>
        </p:nvSpPr>
        <p:spPr>
          <a:xfrm>
            <a:off x="1515612" y="1760483"/>
            <a:ext cx="500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(a)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5B8E091-5352-4753-8022-0568DDDFF767}"/>
              </a:ext>
            </a:extLst>
          </p:cNvPr>
          <p:cNvSpPr txBox="1"/>
          <p:nvPr/>
        </p:nvSpPr>
        <p:spPr>
          <a:xfrm>
            <a:off x="4033847" y="1772139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(b)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48B770E-C221-47F0-981E-1450D54815B3}"/>
              </a:ext>
            </a:extLst>
          </p:cNvPr>
          <p:cNvSpPr txBox="1"/>
          <p:nvPr/>
        </p:nvSpPr>
        <p:spPr>
          <a:xfrm>
            <a:off x="6463925" y="1859782"/>
            <a:ext cx="479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(c)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911C5C-9FD9-4D62-A23E-1215E850888C}"/>
              </a:ext>
            </a:extLst>
          </p:cNvPr>
          <p:cNvSpPr txBox="1"/>
          <p:nvPr/>
        </p:nvSpPr>
        <p:spPr>
          <a:xfrm>
            <a:off x="9345368" y="1859782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(d)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63CD8A-8D2A-47DC-9135-D9D0DAEFEB3E}"/>
              </a:ext>
            </a:extLst>
          </p:cNvPr>
          <p:cNvSpPr txBox="1"/>
          <p:nvPr/>
        </p:nvSpPr>
        <p:spPr>
          <a:xfrm>
            <a:off x="2343995" y="4924366"/>
            <a:ext cx="511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(e)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D01292-37D7-4DB1-8E00-C8AD5A7DCEE3}"/>
              </a:ext>
            </a:extLst>
          </p:cNvPr>
          <p:cNvSpPr txBox="1"/>
          <p:nvPr/>
        </p:nvSpPr>
        <p:spPr>
          <a:xfrm>
            <a:off x="7117286" y="4823070"/>
            <a:ext cx="4548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C8217-66BE-4A5B-AC6F-9FB2A909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31" y="3145504"/>
            <a:ext cx="1641180" cy="201346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2043A3B-91FD-40CF-A619-0485CC50EBB0}"/>
              </a:ext>
            </a:extLst>
          </p:cNvPr>
          <p:cNvSpPr txBox="1"/>
          <p:nvPr/>
        </p:nvSpPr>
        <p:spPr>
          <a:xfrm>
            <a:off x="9586431" y="3970321"/>
            <a:ext cx="211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 imbalances detected!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129015-CC29-4FC9-BB8B-E8553426CDC8}"/>
              </a:ext>
            </a:extLst>
          </p:cNvPr>
          <p:cNvSpPr/>
          <p:nvPr/>
        </p:nvSpPr>
        <p:spPr>
          <a:xfrm rot="20470653">
            <a:off x="8077917" y="1379500"/>
            <a:ext cx="1601128" cy="240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55353D0-AE11-4671-82F1-BE98A1C7FEC1}"/>
              </a:ext>
            </a:extLst>
          </p:cNvPr>
          <p:cNvSpPr/>
          <p:nvPr/>
        </p:nvSpPr>
        <p:spPr>
          <a:xfrm rot="18992636">
            <a:off x="3045532" y="4018168"/>
            <a:ext cx="1083848" cy="240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7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hated Tree</a:t>
            </a:r>
            <a:r>
              <a:rPr lang="en-US"/>
              <a:t>, v2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31" name="Curved Connector 30"/>
          <p:cNvCxnSpPr>
            <a:stCxn id="12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42" name="Curved Connector 41"/>
          <p:cNvCxnSpPr>
            <a:stCxn id="6" idx="3"/>
            <a:endCxn id="4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20356" y="1690688"/>
                <a:ext cx="644481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Things we don’t like: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(1) </a:t>
                </a:r>
                <a:r>
                  <a:rPr lang="en-US" sz="2800" dirty="0">
                    <a:solidFill>
                      <a:srgbClr val="7030A0"/>
                    </a:solidFill>
                  </a:rPr>
                  <a:t>Very unbalanced</a:t>
                </a:r>
                <a:r>
                  <a:rPr lang="en-US" sz="2800" dirty="0"/>
                  <a:t>, say goodbye to 	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/>
                  <a:t> search….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(2) Wasting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8 bytes per null pointer</a:t>
                </a:r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</a:p>
              <a:p>
                <a:endParaRPr lang="en-US" sz="2800" dirty="0">
                  <a:sym typeface="Wingdings" panose="05000000000000000000" pitchFamily="2" charset="2"/>
                </a:endParaRP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(3) 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Inorder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successor of ‘G’ </a:t>
                </a:r>
                <a:r>
                  <a:rPr lang="en-US" sz="2800" dirty="0">
                    <a:sym typeface="Wingdings" panose="05000000000000000000" pitchFamily="2" charset="2"/>
                  </a:rPr>
                  <a:t>will take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4 stack pops</a:t>
                </a:r>
                <a:r>
                  <a:rPr lang="en-US" sz="2800" dirty="0">
                    <a:sym typeface="Wingdings" panose="05000000000000000000" pitchFamily="2" charset="2"/>
                  </a:rPr>
                  <a:t> to reach </a:t>
                </a:r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1690688"/>
                <a:ext cx="6444813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987" t="-1380" r="-2554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5350476" y="3615928"/>
            <a:ext cx="4485502" cy="18595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436973" y="3550256"/>
            <a:ext cx="4164227" cy="21107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75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What’s with this “imbalance” metric?</a:t>
            </a:r>
          </a:p>
          <a:p>
            <a:pPr lvl="1"/>
            <a:r>
              <a:rPr lang="en-US" dirty="0"/>
              <a:t>Maybe we can “see” it in these examples, but we need a robust formalization so that we can write some code that detects it!</a:t>
            </a:r>
          </a:p>
        </p:txBody>
      </p:sp>
    </p:spTree>
    <p:extLst>
      <p:ext uri="{BB962C8B-B14F-4D97-AF65-F5344CB8AC3E}">
        <p14:creationId xmlns:p14="http://schemas.microsoft.com/office/powerpoint/2010/main" val="151106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What’s with this “imbalance” metric?</a:t>
            </a:r>
          </a:p>
          <a:p>
            <a:pPr lvl="1"/>
            <a:r>
              <a:rPr lang="en-US" dirty="0"/>
              <a:t>Maybe we can “see” it in these examples, but we need a robust formalization so that we can write some code that detects it!</a:t>
            </a:r>
          </a:p>
          <a:p>
            <a:r>
              <a:rPr lang="en-US" dirty="0"/>
              <a:t>Definitions:</a:t>
            </a:r>
          </a:p>
        </p:txBody>
      </p:sp>
    </p:spTree>
    <p:extLst>
      <p:ext uri="{BB962C8B-B14F-4D97-AF65-F5344CB8AC3E}">
        <p14:creationId xmlns:p14="http://schemas.microsoft.com/office/powerpoint/2010/main" val="116424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What’s with this “imbalance” metric?</a:t>
            </a:r>
          </a:p>
          <a:p>
            <a:pPr lvl="1"/>
            <a:r>
              <a:rPr lang="en-US" dirty="0"/>
              <a:t>Maybe we can “see” it in these examples, but we need a robust formalization so that we can write some code that detects it!</a:t>
            </a:r>
          </a:p>
          <a:p>
            <a:r>
              <a:rPr lang="en-US" dirty="0"/>
              <a:t>Definitions: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Height of empty tree = -1.</a:t>
            </a:r>
          </a:p>
        </p:txBody>
      </p:sp>
    </p:spTree>
    <p:extLst>
      <p:ext uri="{BB962C8B-B14F-4D97-AF65-F5344CB8AC3E}">
        <p14:creationId xmlns:p14="http://schemas.microsoft.com/office/powerpoint/2010/main" val="197792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What’s with this “imbalance” metric?</a:t>
            </a:r>
          </a:p>
          <a:p>
            <a:pPr lvl="1"/>
            <a:r>
              <a:rPr lang="en-US" dirty="0"/>
              <a:t>Maybe we can “see” it in these examples, but we need a robust formalization so that we can write some code that detects it!</a:t>
            </a:r>
          </a:p>
          <a:p>
            <a:r>
              <a:rPr lang="en-US" dirty="0"/>
              <a:t>Definitions: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Height of empty tree = -1.</a:t>
            </a:r>
          </a:p>
          <a:p>
            <a:pPr lvl="1"/>
            <a:r>
              <a:rPr lang="en-US" dirty="0"/>
              <a:t>Height of a </a:t>
            </a:r>
            <a:r>
              <a:rPr lang="en-US" dirty="0">
                <a:solidFill>
                  <a:schemeClr val="accent4"/>
                </a:solidFill>
              </a:rPr>
              <a:t>non-empty-tree</a:t>
            </a:r>
            <a:r>
              <a:rPr lang="en-US" dirty="0"/>
              <a:t> = max {</a:t>
            </a:r>
            <a:r>
              <a:rPr lang="en-US" dirty="0">
                <a:solidFill>
                  <a:schemeClr val="accent6"/>
                </a:solidFill>
              </a:rPr>
              <a:t>Height(Left)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Height(Right)</a:t>
            </a:r>
            <a:r>
              <a:rPr lang="en-US" dirty="0"/>
              <a:t>} </a:t>
            </a:r>
            <a:r>
              <a:rPr lang="en-US" dirty="0">
                <a:solidFill>
                  <a:srgbClr val="FF0000"/>
                </a:solidFill>
              </a:rPr>
              <a:t>+ 1</a:t>
            </a:r>
          </a:p>
        </p:txBody>
      </p:sp>
    </p:spTree>
    <p:extLst>
      <p:ext uri="{BB962C8B-B14F-4D97-AF65-F5344CB8AC3E}">
        <p14:creationId xmlns:p14="http://schemas.microsoft.com/office/powerpoint/2010/main" val="360415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What’s with this “imbalance” metric?</a:t>
            </a:r>
          </a:p>
          <a:p>
            <a:pPr lvl="1"/>
            <a:r>
              <a:rPr lang="en-US" dirty="0"/>
              <a:t>Maybe we can “see” it in these examples, but we need a robust formalization so that we can write some code that detects it!</a:t>
            </a:r>
          </a:p>
          <a:p>
            <a:r>
              <a:rPr lang="en-US" dirty="0"/>
              <a:t>Definitions: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Height of empty tree = -1.</a:t>
            </a:r>
          </a:p>
          <a:p>
            <a:pPr lvl="1"/>
            <a:r>
              <a:rPr lang="en-US" dirty="0"/>
              <a:t>Height of a </a:t>
            </a:r>
            <a:r>
              <a:rPr lang="en-US" dirty="0">
                <a:solidFill>
                  <a:schemeClr val="accent4"/>
                </a:solidFill>
              </a:rPr>
              <a:t>non-empty-tree</a:t>
            </a:r>
            <a:r>
              <a:rPr lang="en-US" dirty="0"/>
              <a:t> = max {</a:t>
            </a:r>
            <a:r>
              <a:rPr lang="en-US" dirty="0">
                <a:solidFill>
                  <a:schemeClr val="accent6"/>
                </a:solidFill>
              </a:rPr>
              <a:t>Height(Left)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Height(Right)</a:t>
            </a:r>
            <a:r>
              <a:rPr lang="en-US" dirty="0"/>
              <a:t>} </a:t>
            </a:r>
            <a:r>
              <a:rPr lang="en-US" dirty="0">
                <a:solidFill>
                  <a:srgbClr val="FF0000"/>
                </a:solidFill>
              </a:rPr>
              <a:t>+ 1</a:t>
            </a:r>
          </a:p>
          <a:p>
            <a:pPr lvl="2"/>
            <a:r>
              <a:rPr lang="en-US" dirty="0"/>
              <a:t>Corollary: </a:t>
            </a:r>
            <a:r>
              <a:rPr lang="en-US" dirty="0">
                <a:solidFill>
                  <a:srgbClr val="FD4FD8"/>
                </a:solidFill>
              </a:rPr>
              <a:t>height of a stub tree = 0</a:t>
            </a:r>
          </a:p>
        </p:txBody>
      </p:sp>
    </p:spTree>
    <p:extLst>
      <p:ext uri="{BB962C8B-B14F-4D97-AF65-F5344CB8AC3E}">
        <p14:creationId xmlns:p14="http://schemas.microsoft.com/office/powerpoint/2010/main" val="3936722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Imbalance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What’s with this “imbalance” metric?</a:t>
                </a:r>
              </a:p>
              <a:p>
                <a:pPr lvl="1"/>
                <a:r>
                  <a:rPr lang="en-US" dirty="0"/>
                  <a:t>Maybe we can “see” it in these examples, but we need a robust formalization so that we can write some code that detects it!</a:t>
                </a:r>
              </a:p>
              <a:p>
                <a:r>
                  <a:rPr lang="en-US" dirty="0"/>
                  <a:t>Definitions: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Height of empty tree = -1.</a:t>
                </a:r>
              </a:p>
              <a:p>
                <a:pPr lvl="1"/>
                <a:r>
                  <a:rPr lang="en-US" dirty="0"/>
                  <a:t>Height of a </a:t>
                </a:r>
                <a:r>
                  <a:rPr lang="en-US" dirty="0">
                    <a:solidFill>
                      <a:schemeClr val="accent4"/>
                    </a:solidFill>
                  </a:rPr>
                  <a:t>non-empty-tree</a:t>
                </a:r>
                <a:r>
                  <a:rPr lang="en-US" dirty="0"/>
                  <a:t> = max {</a:t>
                </a:r>
                <a:r>
                  <a:rPr lang="en-US" dirty="0">
                    <a:solidFill>
                      <a:schemeClr val="accent6"/>
                    </a:solidFill>
                  </a:rPr>
                  <a:t>Height(Left)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Height(Right)</a:t>
                </a:r>
                <a:r>
                  <a:rPr lang="en-US" dirty="0"/>
                  <a:t>} </a:t>
                </a:r>
                <a:r>
                  <a:rPr lang="en-US" dirty="0">
                    <a:solidFill>
                      <a:srgbClr val="FF0000"/>
                    </a:solidFill>
                  </a:rPr>
                  <a:t>+ 1</a:t>
                </a:r>
              </a:p>
              <a:p>
                <a:pPr lvl="2"/>
                <a:r>
                  <a:rPr lang="en-US" dirty="0"/>
                  <a:t>Corollary: </a:t>
                </a:r>
                <a:r>
                  <a:rPr lang="en-US" dirty="0">
                    <a:solidFill>
                      <a:srgbClr val="FD4FD8"/>
                    </a:solidFill>
                  </a:rPr>
                  <a:t>height of a stub tree = 0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Balance: The difference between the heights of the left and right subtree.</a:t>
                </a:r>
              </a:p>
              <a:p>
                <a:pPr lvl="2"/>
                <a:r>
                  <a:rPr lang="en-US" dirty="0"/>
                  <a:t>By convention, height(left) is the minuend and height(right) is the subtrahend.</a:t>
                </a:r>
              </a:p>
              <a:p>
                <a:pPr lvl="2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𝑏𝑎𝑙𝑎𝑛𝑐𝑒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892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Quizzes for you: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among the following </a:t>
            </a:r>
            <a:r>
              <a:rPr lang="en-US" b="1" dirty="0">
                <a:solidFill>
                  <a:srgbClr val="FF0000"/>
                </a:solidFill>
              </a:rPr>
              <a:t>is an invalid value </a:t>
            </a:r>
            <a:r>
              <a:rPr lang="en-US" dirty="0"/>
              <a:t>for the balance of any given AVL tree node?</a:t>
            </a:r>
          </a:p>
        </p:txBody>
      </p:sp>
      <p:sp>
        <p:nvSpPr>
          <p:cNvPr id="7" name="Rounded Rectangle 551"/>
          <p:cNvSpPr/>
          <p:nvPr/>
        </p:nvSpPr>
        <p:spPr>
          <a:xfrm>
            <a:off x="1460500" y="3335988"/>
            <a:ext cx="1884540" cy="60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551"/>
          <p:cNvSpPr/>
          <p:nvPr/>
        </p:nvSpPr>
        <p:spPr>
          <a:xfrm>
            <a:off x="3746500" y="3335988"/>
            <a:ext cx="1884540" cy="6047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9" name="Rounded Rectangle 551"/>
          <p:cNvSpPr/>
          <p:nvPr/>
        </p:nvSpPr>
        <p:spPr>
          <a:xfrm>
            <a:off x="6057900" y="3335988"/>
            <a:ext cx="1884540" cy="60471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ounded Rectangle 551"/>
          <p:cNvSpPr/>
          <p:nvPr/>
        </p:nvSpPr>
        <p:spPr>
          <a:xfrm>
            <a:off x="8343900" y="3335988"/>
            <a:ext cx="1884540" cy="6047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2121621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Quizzes for you: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among the following </a:t>
            </a:r>
            <a:r>
              <a:rPr lang="en-US" b="1" dirty="0">
                <a:solidFill>
                  <a:srgbClr val="FF0000"/>
                </a:solidFill>
              </a:rPr>
              <a:t>is an invalid value </a:t>
            </a:r>
            <a:r>
              <a:rPr lang="en-US" dirty="0"/>
              <a:t>for the balance of any given AVL tree node?</a:t>
            </a:r>
          </a:p>
        </p:txBody>
      </p:sp>
      <p:sp>
        <p:nvSpPr>
          <p:cNvPr id="7" name="Rounded Rectangle 551"/>
          <p:cNvSpPr/>
          <p:nvPr/>
        </p:nvSpPr>
        <p:spPr>
          <a:xfrm>
            <a:off x="1460500" y="3335988"/>
            <a:ext cx="1884540" cy="60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551"/>
          <p:cNvSpPr/>
          <p:nvPr/>
        </p:nvSpPr>
        <p:spPr>
          <a:xfrm>
            <a:off x="3746500" y="3335988"/>
            <a:ext cx="1884540" cy="6047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</a:t>
            </a:r>
          </a:p>
        </p:txBody>
      </p:sp>
      <p:sp>
        <p:nvSpPr>
          <p:cNvPr id="9" name="Rounded Rectangle 551"/>
          <p:cNvSpPr/>
          <p:nvPr/>
        </p:nvSpPr>
        <p:spPr>
          <a:xfrm>
            <a:off x="6057900" y="3335988"/>
            <a:ext cx="1884540" cy="60471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ounded Rectangle 551"/>
          <p:cNvSpPr/>
          <p:nvPr/>
        </p:nvSpPr>
        <p:spPr>
          <a:xfrm>
            <a:off x="8343900" y="3335988"/>
            <a:ext cx="1884540" cy="6047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Oval 12"/>
          <p:cNvSpPr/>
          <p:nvPr/>
        </p:nvSpPr>
        <p:spPr>
          <a:xfrm>
            <a:off x="8163219" y="3268376"/>
            <a:ext cx="2501428" cy="802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668" y="4628444"/>
            <a:ext cx="117291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-2 means that the </a:t>
            </a:r>
            <a:r>
              <a:rPr lang="en-US" sz="2600" dirty="0">
                <a:solidFill>
                  <a:srgbClr val="FF66FF"/>
                </a:solidFill>
              </a:rPr>
              <a:t>height of the right subtree </a:t>
            </a:r>
            <a:r>
              <a:rPr lang="en-US" sz="2600" dirty="0"/>
              <a:t>of the node </a:t>
            </a:r>
            <a:r>
              <a:rPr lang="en-US" sz="2600" dirty="0">
                <a:solidFill>
                  <a:srgbClr val="FF66FF"/>
                </a:solidFill>
              </a:rPr>
              <a:t>is height(left) + 2</a:t>
            </a:r>
            <a:r>
              <a:rPr lang="en-US" sz="2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+2 means that the </a:t>
            </a:r>
            <a:r>
              <a:rPr lang="en-US" sz="2600" dirty="0">
                <a:solidFill>
                  <a:srgbClr val="7030A0"/>
                </a:solidFill>
              </a:rPr>
              <a:t>height of the left subtree </a:t>
            </a:r>
            <a:r>
              <a:rPr lang="en-US" sz="2600" dirty="0"/>
              <a:t>of the node </a:t>
            </a:r>
            <a:r>
              <a:rPr lang="en-US" sz="2600" dirty="0">
                <a:solidFill>
                  <a:srgbClr val="7030A0"/>
                </a:solidFill>
              </a:rPr>
              <a:t>is height(right)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2"/>
                </a:solidFill>
              </a:rPr>
              <a:t>Both are unacceptable from an AVL perspective.</a:t>
            </a:r>
          </a:p>
        </p:txBody>
      </p:sp>
    </p:spTree>
    <p:extLst>
      <p:ext uri="{BB962C8B-B14F-4D97-AF65-F5344CB8AC3E}">
        <p14:creationId xmlns:p14="http://schemas.microsoft.com/office/powerpoint/2010/main" val="121534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preserve the balance conditions in an AVL tree, we will use some elementary operations called </a:t>
            </a:r>
            <a:r>
              <a:rPr lang="en-US" b="1" dirty="0">
                <a:solidFill>
                  <a:srgbClr val="FF0000"/>
                </a:solidFill>
              </a:rPr>
              <a:t>rotations</a:t>
            </a:r>
          </a:p>
          <a:p>
            <a:r>
              <a:rPr lang="en-US" dirty="0"/>
              <a:t>Those will consist of some pointer assignments and height updates. They will </a:t>
            </a:r>
            <a:r>
              <a:rPr lang="en-US" dirty="0">
                <a:solidFill>
                  <a:srgbClr val="7030A0"/>
                </a:solidFill>
              </a:rPr>
              <a:t>locally change the structure of the tree such that: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binary search tree condition is satisfied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The AVL balance condition is restored where violated.</a:t>
            </a:r>
          </a:p>
          <a:p>
            <a:r>
              <a:rPr lang="en-US" dirty="0"/>
              <a:t>We will see how those work with some examples.</a:t>
            </a:r>
          </a:p>
        </p:txBody>
      </p:sp>
    </p:spTree>
    <p:extLst>
      <p:ext uri="{BB962C8B-B14F-4D97-AF65-F5344CB8AC3E}">
        <p14:creationId xmlns:p14="http://schemas.microsoft.com/office/powerpoint/2010/main" val="1961629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20 in the tree</a:t>
            </a:r>
          </a:p>
        </p:txBody>
      </p:sp>
      <p:sp>
        <p:nvSpPr>
          <p:cNvPr id="4" name="Oval 3"/>
          <p:cNvSpPr/>
          <p:nvPr/>
        </p:nvSpPr>
        <p:spPr>
          <a:xfrm>
            <a:off x="5350476" y="245899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5090984" y="28808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42453" y="2880881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48881" y="331130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8443" y="327629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1500" y="2664978"/>
            <a:ext cx="164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imbalance yet!</a:t>
            </a:r>
          </a:p>
        </p:txBody>
      </p:sp>
    </p:spTree>
    <p:extLst>
      <p:ext uri="{BB962C8B-B14F-4D97-AF65-F5344CB8AC3E}">
        <p14:creationId xmlns:p14="http://schemas.microsoft.com/office/powerpoint/2010/main" val="85363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hated Tree</a:t>
            </a:r>
            <a:r>
              <a:rPr lang="en-US"/>
              <a:t>, v2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04357" y="1530383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M</a:t>
            </a:r>
          </a:p>
        </p:txBody>
      </p:sp>
      <p:sp>
        <p:nvSpPr>
          <p:cNvPr id="5" name="Oval 4"/>
          <p:cNvSpPr/>
          <p:nvPr/>
        </p:nvSpPr>
        <p:spPr>
          <a:xfrm>
            <a:off x="594504" y="262523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88174" y="2690098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X</a:t>
            </a:r>
          </a:p>
        </p:txBody>
      </p:sp>
      <p:cxnSp>
        <p:nvCxnSpPr>
          <p:cNvPr id="7" name="Straight Arrow Connector 6"/>
          <p:cNvCxnSpPr>
            <a:cxnSpLocks/>
            <a:stCxn id="6" idx="3"/>
            <a:endCxn id="7" idx="7"/>
          </p:cNvCxnSpPr>
          <p:nvPr/>
        </p:nvCxnSpPr>
        <p:spPr>
          <a:xfrm flipH="1">
            <a:off x="1028109" y="1908432"/>
            <a:ext cx="1350643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6" idx="5"/>
            <a:endCxn id="8" idx="0"/>
          </p:cNvCxnSpPr>
          <p:nvPr/>
        </p:nvCxnSpPr>
        <p:spPr>
          <a:xfrm>
            <a:off x="2737962" y="1908432"/>
            <a:ext cx="1204212" cy="78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5"/>
            <a:endCxn id="15" idx="0"/>
          </p:cNvCxnSpPr>
          <p:nvPr/>
        </p:nvCxnSpPr>
        <p:spPr>
          <a:xfrm>
            <a:off x="1028109" y="3003284"/>
            <a:ext cx="421321" cy="54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195430" y="3551065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E</a:t>
            </a:r>
          </a:p>
        </p:txBody>
      </p:sp>
      <p:cxnSp>
        <p:nvCxnSpPr>
          <p:cNvPr id="13" name="Straight Arrow Connector 12"/>
          <p:cNvCxnSpPr>
            <a:cxnSpLocks/>
            <a:stCxn id="15" idx="5"/>
          </p:cNvCxnSpPr>
          <p:nvPr/>
        </p:nvCxnSpPr>
        <p:spPr>
          <a:xfrm>
            <a:off x="1629035" y="3929114"/>
            <a:ext cx="488756" cy="55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02082" y="4483050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F</a:t>
            </a:r>
          </a:p>
        </p:txBody>
      </p:sp>
      <p:sp>
        <p:nvSpPr>
          <p:cNvPr id="15" name="Oval 14"/>
          <p:cNvSpPr/>
          <p:nvPr/>
        </p:nvSpPr>
        <p:spPr>
          <a:xfrm>
            <a:off x="2834652" y="5410569"/>
            <a:ext cx="508000" cy="442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G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389049" y="4870059"/>
            <a:ext cx="519998" cy="60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4552" y="3550256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31" name="Curved Connector 30"/>
          <p:cNvCxnSpPr>
            <a:stCxn id="12" idx="3"/>
          </p:cNvCxnSpPr>
          <p:nvPr/>
        </p:nvCxnSpPr>
        <p:spPr>
          <a:xfrm rot="5400000" flipH="1">
            <a:off x="655961" y="3315250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5400000" flipH="1">
            <a:off x="1417506" y="4312099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 flipH="1">
            <a:off x="2160274" y="5308401"/>
            <a:ext cx="796104" cy="431625"/>
          </a:xfrm>
          <a:prstGeom prst="curvedConnector3">
            <a:avLst>
              <a:gd name="adj1" fmla="val -368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5531" y="3487503"/>
            <a:ext cx="39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x</a:t>
            </a:r>
          </a:p>
        </p:txBody>
      </p:sp>
      <p:cxnSp>
        <p:nvCxnSpPr>
          <p:cNvPr id="42" name="Curved Connector 41"/>
          <p:cNvCxnSpPr>
            <a:stCxn id="6" idx="3"/>
            <a:endCxn id="4" idx="4"/>
          </p:cNvCxnSpPr>
          <p:nvPr/>
        </p:nvCxnSpPr>
        <p:spPr>
          <a:xfrm rot="5400000" flipH="1">
            <a:off x="2613037" y="1918615"/>
            <a:ext cx="1094852" cy="1204212"/>
          </a:xfrm>
          <a:prstGeom prst="curvedConnector3">
            <a:avLst>
              <a:gd name="adj1" fmla="val 2478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274097" y="1990165"/>
            <a:ext cx="1343779" cy="4210968"/>
          </a:xfrm>
          <a:custGeom>
            <a:avLst/>
            <a:gdLst>
              <a:gd name="connsiteX0" fmla="*/ 939750 w 1343779"/>
              <a:gd name="connsiteY0" fmla="*/ 3845859 h 4210968"/>
              <a:gd name="connsiteX1" fmla="*/ 1343162 w 1343779"/>
              <a:gd name="connsiteY1" fmla="*/ 4087906 h 4210968"/>
              <a:gd name="connsiteX2" fmla="*/ 859068 w 1343779"/>
              <a:gd name="connsiteY2" fmla="*/ 2138082 h 4210968"/>
              <a:gd name="connsiteX3" fmla="*/ 52244 w 1343779"/>
              <a:gd name="connsiteY3" fmla="*/ 457200 h 4210968"/>
              <a:gd name="connsiteX4" fmla="*/ 146374 w 1343779"/>
              <a:gd name="connsiteY4" fmla="*/ 0 h 4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3779" h="4210968">
                <a:moveTo>
                  <a:pt x="939750" y="3845859"/>
                </a:moveTo>
                <a:cubicBezTo>
                  <a:pt x="1148179" y="4109197"/>
                  <a:pt x="1356609" y="4372536"/>
                  <a:pt x="1343162" y="4087906"/>
                </a:cubicBezTo>
                <a:cubicBezTo>
                  <a:pt x="1329715" y="3803276"/>
                  <a:pt x="1074221" y="2743200"/>
                  <a:pt x="859068" y="2138082"/>
                </a:cubicBezTo>
                <a:cubicBezTo>
                  <a:pt x="643915" y="1532964"/>
                  <a:pt x="171026" y="813547"/>
                  <a:pt x="52244" y="457200"/>
                </a:cubicBezTo>
                <a:cubicBezTo>
                  <a:pt x="-66538" y="100853"/>
                  <a:pt x="39918" y="50426"/>
                  <a:pt x="146374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6440" y="26900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A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4121779" y="3068147"/>
            <a:ext cx="494080" cy="54778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360338" y="3068147"/>
            <a:ext cx="346941" cy="48210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20356" y="1690688"/>
                <a:ext cx="644481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Things we don’t like: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(1) </a:t>
                </a:r>
                <a:r>
                  <a:rPr lang="en-US" sz="2800" dirty="0">
                    <a:solidFill>
                      <a:srgbClr val="7030A0"/>
                    </a:solidFill>
                  </a:rPr>
                  <a:t>Very unbalanced</a:t>
                </a:r>
                <a:r>
                  <a:rPr lang="en-US" sz="2800" dirty="0"/>
                  <a:t>, say goodbye to 	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/>
                  <a:t> search….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(2) Wasting 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8 bytes per null pointer</a:t>
                </a:r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</a:t>
                </a:r>
              </a:p>
              <a:p>
                <a:endParaRPr lang="en-US" sz="2800" dirty="0">
                  <a:sym typeface="Wingdings" panose="05000000000000000000" pitchFamily="2" charset="2"/>
                </a:endParaRP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(3) </a:t>
                </a:r>
                <a:r>
                  <a:rPr lang="en-US" sz="2800" dirty="0" err="1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Inorder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successor of ‘G’ </a:t>
                </a:r>
                <a:r>
                  <a:rPr lang="en-US" sz="2800" dirty="0">
                    <a:sym typeface="Wingdings" panose="05000000000000000000" pitchFamily="2" charset="2"/>
                  </a:rPr>
                  <a:t>will take </a:t>
                </a:r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4 stack pops</a:t>
                </a:r>
                <a:r>
                  <a:rPr lang="en-US" sz="2800" dirty="0">
                    <a:sym typeface="Wingdings" panose="05000000000000000000" pitchFamily="2" charset="2"/>
                  </a:rPr>
                  <a:t> to reach </a:t>
                </a:r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56" y="1690688"/>
                <a:ext cx="6444813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987" t="-1380" r="-2554" b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5350476" y="3615928"/>
            <a:ext cx="4485502" cy="18595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436973" y="3550256"/>
            <a:ext cx="4164227" cy="21107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32638" y="2174789"/>
            <a:ext cx="5486400" cy="158166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44" y="1898117"/>
            <a:ext cx="1904196" cy="27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4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10 in the tree</a:t>
            </a:r>
          </a:p>
        </p:txBody>
      </p:sp>
      <p:sp>
        <p:nvSpPr>
          <p:cNvPr id="4" name="Oval 3"/>
          <p:cNvSpPr/>
          <p:nvPr/>
        </p:nvSpPr>
        <p:spPr>
          <a:xfrm>
            <a:off x="5350476" y="245899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5090984" y="28808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42453" y="2908338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7678" y="323961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1500" y="2664978"/>
            <a:ext cx="164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imbalance yet!</a:t>
            </a:r>
          </a:p>
        </p:txBody>
      </p:sp>
      <p:sp>
        <p:nvSpPr>
          <p:cNvPr id="13" name="Oval 12"/>
          <p:cNvSpPr/>
          <p:nvPr/>
        </p:nvSpPr>
        <p:spPr>
          <a:xfrm>
            <a:off x="4572001" y="336180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85252" y="384372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3149" y="427414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77481" y="384372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16526" y="431855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2935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5 in the tree</a:t>
            </a:r>
          </a:p>
        </p:txBody>
      </p:sp>
      <p:sp>
        <p:nvSpPr>
          <p:cNvPr id="4" name="Oval 3"/>
          <p:cNvSpPr/>
          <p:nvPr/>
        </p:nvSpPr>
        <p:spPr>
          <a:xfrm>
            <a:off x="5350476" y="245899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5090984" y="28808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42453" y="2908338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7678" y="323961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Oval 12"/>
          <p:cNvSpPr/>
          <p:nvPr/>
        </p:nvSpPr>
        <p:spPr>
          <a:xfrm>
            <a:off x="4572001" y="336180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85252" y="384372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77481" y="384372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996013" y="4349214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779772" y="48545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72001" y="485457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0372" y="528499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92762" y="539230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7610" y="432387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91500" y="2664978"/>
            <a:ext cx="164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imbalance y… oh.</a:t>
            </a:r>
          </a:p>
        </p:txBody>
      </p:sp>
    </p:spTree>
    <p:extLst>
      <p:ext uri="{BB962C8B-B14F-4D97-AF65-F5344CB8AC3E}">
        <p14:creationId xmlns:p14="http://schemas.microsoft.com/office/powerpoint/2010/main" val="729680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/>
          <p:cNvSpPr/>
          <p:nvPr/>
        </p:nvSpPr>
        <p:spPr>
          <a:xfrm>
            <a:off x="3048001" y="2888303"/>
            <a:ext cx="3817256" cy="2790658"/>
          </a:xfrm>
          <a:prstGeom prst="triangle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15 in the tree</a:t>
            </a:r>
          </a:p>
        </p:txBody>
      </p:sp>
      <p:sp>
        <p:nvSpPr>
          <p:cNvPr id="4" name="Oval 3"/>
          <p:cNvSpPr/>
          <p:nvPr/>
        </p:nvSpPr>
        <p:spPr>
          <a:xfrm>
            <a:off x="5350476" y="2458995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5090984" y="28808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42453" y="2908338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7678" y="323961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55402" y="2797793"/>
            <a:ext cx="164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Imbalance at root node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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72001" y="336180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85252" y="384372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77481" y="384372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65757" y="2088543"/>
            <a:ext cx="45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balance = height(left) </a:t>
            </a:r>
            <a:r>
              <a:rPr lang="mr-IN" b="1" dirty="0">
                <a:solidFill>
                  <a:srgbClr val="7030A0"/>
                </a:solidFill>
              </a:rPr>
              <a:t>–</a:t>
            </a:r>
            <a:r>
              <a:rPr lang="en-US" b="1" dirty="0">
                <a:solidFill>
                  <a:srgbClr val="7030A0"/>
                </a:solidFill>
              </a:rPr>
              <a:t> height(right) =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1943" y="3608942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height = 1</a:t>
            </a:r>
          </a:p>
        </p:txBody>
      </p:sp>
      <p:sp>
        <p:nvSpPr>
          <p:cNvPr id="9" name="Triangle 8"/>
          <p:cNvSpPr/>
          <p:nvPr/>
        </p:nvSpPr>
        <p:spPr>
          <a:xfrm>
            <a:off x="6140621" y="3222876"/>
            <a:ext cx="541026" cy="402367"/>
          </a:xfrm>
          <a:prstGeom prst="triangl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27370" y="3625244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height = -1</a:t>
            </a:r>
          </a:p>
        </p:txBody>
      </p:sp>
      <p:sp>
        <p:nvSpPr>
          <p:cNvPr id="26" name="Oval 25"/>
          <p:cNvSpPr/>
          <p:nvPr/>
        </p:nvSpPr>
        <p:spPr>
          <a:xfrm>
            <a:off x="3996013" y="4349214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79772" y="48545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72001" y="485457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80372" y="528499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97409" y="435946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45162" y="554470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29249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17" name="Notched Right Arrow 16"/>
          <p:cNvSpPr/>
          <p:nvPr/>
        </p:nvSpPr>
        <p:spPr>
          <a:xfrm>
            <a:off x="4052819" y="2140495"/>
            <a:ext cx="3583540" cy="1454447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Right rotation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about root!</a:t>
            </a:r>
          </a:p>
        </p:txBody>
      </p:sp>
      <p:sp>
        <p:nvSpPr>
          <p:cNvPr id="18" name="Oval 17"/>
          <p:cNvSpPr/>
          <p:nvPr/>
        </p:nvSpPr>
        <p:spPr>
          <a:xfrm>
            <a:off x="2916217" y="1326053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9" name="Straight Arrow Connector 18"/>
          <p:cNvCxnSpPr>
            <a:stCxn id="20" idx="3"/>
          </p:cNvCxnSpPr>
          <p:nvPr/>
        </p:nvCxnSpPr>
        <p:spPr>
          <a:xfrm flipH="1">
            <a:off x="2656725" y="174793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8194" y="1775396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53419" y="210666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Oval 21"/>
          <p:cNvSpPr/>
          <p:nvPr/>
        </p:nvSpPr>
        <p:spPr>
          <a:xfrm>
            <a:off x="2137742" y="2228865"/>
            <a:ext cx="778475" cy="4942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950993" y="271077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43222" y="2710779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561754" y="3216272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345513" y="372162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7742" y="3721629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6113" y="41520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58503" y="4259364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Curved Down Arrow 30"/>
          <p:cNvSpPr/>
          <p:nvPr/>
        </p:nvSpPr>
        <p:spPr>
          <a:xfrm>
            <a:off x="2497486" y="957495"/>
            <a:ext cx="1697926" cy="883327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0132393" y="3280713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33" name="Straight Arrow Connector 32"/>
          <p:cNvCxnSpPr>
            <a:stCxn id="34" idx="3"/>
          </p:cNvCxnSpPr>
          <p:nvPr/>
        </p:nvCxnSpPr>
        <p:spPr>
          <a:xfrm flipH="1">
            <a:off x="9872901" y="370259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824370" y="3730056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69595" y="406132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838097" y="2484356"/>
            <a:ext cx="398113" cy="57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786675" y="2484356"/>
            <a:ext cx="606985" cy="784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262109" y="310896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045868" y="361432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838097" y="3614322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46468" y="404475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158858" y="41520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324" y="415520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Oval 48"/>
          <p:cNvSpPr/>
          <p:nvPr/>
        </p:nvSpPr>
        <p:spPr>
          <a:xfrm>
            <a:off x="9124926" y="2030549"/>
            <a:ext cx="778475" cy="4942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054421" y="323534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909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17" name="Notched Right Arrow 16"/>
          <p:cNvSpPr/>
          <p:nvPr/>
        </p:nvSpPr>
        <p:spPr>
          <a:xfrm>
            <a:off x="4052819" y="2140495"/>
            <a:ext cx="3583540" cy="1454447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Right rotation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about root!</a:t>
            </a:r>
          </a:p>
        </p:txBody>
      </p:sp>
      <p:sp>
        <p:nvSpPr>
          <p:cNvPr id="18" name="Oval 17"/>
          <p:cNvSpPr/>
          <p:nvPr/>
        </p:nvSpPr>
        <p:spPr>
          <a:xfrm>
            <a:off x="2916217" y="1326053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9" name="Straight Arrow Connector 18"/>
          <p:cNvCxnSpPr>
            <a:stCxn id="20" idx="3"/>
          </p:cNvCxnSpPr>
          <p:nvPr/>
        </p:nvCxnSpPr>
        <p:spPr>
          <a:xfrm flipH="1">
            <a:off x="2656725" y="174793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8194" y="1775396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53419" y="210666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Oval 21"/>
          <p:cNvSpPr/>
          <p:nvPr/>
        </p:nvSpPr>
        <p:spPr>
          <a:xfrm>
            <a:off x="2137742" y="2228865"/>
            <a:ext cx="778475" cy="4942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950993" y="271077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43222" y="2710779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561754" y="3216272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345513" y="372162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7742" y="3721629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6113" y="41520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58503" y="4259364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Curved Down Arrow 30"/>
          <p:cNvSpPr/>
          <p:nvPr/>
        </p:nvSpPr>
        <p:spPr>
          <a:xfrm>
            <a:off x="2497486" y="957495"/>
            <a:ext cx="1697926" cy="883327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0132393" y="3280713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33" name="Straight Arrow Connector 32"/>
          <p:cNvCxnSpPr>
            <a:stCxn id="34" idx="3"/>
          </p:cNvCxnSpPr>
          <p:nvPr/>
        </p:nvCxnSpPr>
        <p:spPr>
          <a:xfrm flipH="1">
            <a:off x="9872901" y="370259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824370" y="3730056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69595" y="406132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838097" y="2484356"/>
            <a:ext cx="398113" cy="57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786675" y="2484356"/>
            <a:ext cx="606985" cy="784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262109" y="310896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045868" y="361432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838097" y="3614322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46468" y="404475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158858" y="41520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324" y="415520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Oval 48"/>
          <p:cNvSpPr/>
          <p:nvPr/>
        </p:nvSpPr>
        <p:spPr>
          <a:xfrm>
            <a:off x="9124926" y="2030549"/>
            <a:ext cx="778475" cy="4942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054421" y="323534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AE87C81-9563-2C4E-A403-2CEE1698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719" y="304646"/>
            <a:ext cx="1455293" cy="82466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01B362-D690-4F4E-A8FA-7E8D7B52A6A7}"/>
              </a:ext>
            </a:extLst>
          </p:cNvPr>
          <p:cNvSpPr txBox="1"/>
          <p:nvPr/>
        </p:nvSpPr>
        <p:spPr>
          <a:xfrm>
            <a:off x="9788116" y="1305891"/>
            <a:ext cx="250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No imbalance!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BST condition satisfied!</a:t>
            </a:r>
          </a:p>
        </p:txBody>
      </p:sp>
    </p:spTree>
    <p:extLst>
      <p:ext uri="{BB962C8B-B14F-4D97-AF65-F5344CB8AC3E}">
        <p14:creationId xmlns:p14="http://schemas.microsoft.com/office/powerpoint/2010/main" val="953321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17" name="Notched Right Arrow 16"/>
          <p:cNvSpPr/>
          <p:nvPr/>
        </p:nvSpPr>
        <p:spPr>
          <a:xfrm>
            <a:off x="4052819" y="2140495"/>
            <a:ext cx="3583540" cy="1454447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Right rotation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about root!</a:t>
            </a:r>
          </a:p>
        </p:txBody>
      </p:sp>
      <p:sp>
        <p:nvSpPr>
          <p:cNvPr id="18" name="Oval 17"/>
          <p:cNvSpPr/>
          <p:nvPr/>
        </p:nvSpPr>
        <p:spPr>
          <a:xfrm>
            <a:off x="2916217" y="1326053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9" name="Straight Arrow Connector 18"/>
          <p:cNvCxnSpPr>
            <a:stCxn id="20" idx="3"/>
          </p:cNvCxnSpPr>
          <p:nvPr/>
        </p:nvCxnSpPr>
        <p:spPr>
          <a:xfrm flipH="1">
            <a:off x="2656725" y="174793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8194" y="1775396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53419" y="210666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Oval 21"/>
          <p:cNvSpPr/>
          <p:nvPr/>
        </p:nvSpPr>
        <p:spPr>
          <a:xfrm>
            <a:off x="2137742" y="2228865"/>
            <a:ext cx="778475" cy="4942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950993" y="271077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43222" y="2710779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561754" y="3216272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345513" y="372162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37742" y="3721629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6113" y="41520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58503" y="4259364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Curved Down Arrow 30"/>
          <p:cNvSpPr/>
          <p:nvPr/>
        </p:nvSpPr>
        <p:spPr>
          <a:xfrm>
            <a:off x="2497486" y="957495"/>
            <a:ext cx="1697926" cy="883327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0132393" y="3280713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33" name="Straight Arrow Connector 32"/>
          <p:cNvCxnSpPr>
            <a:stCxn id="34" idx="3"/>
          </p:cNvCxnSpPr>
          <p:nvPr/>
        </p:nvCxnSpPr>
        <p:spPr>
          <a:xfrm flipH="1">
            <a:off x="9872901" y="370259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824370" y="3730056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69595" y="406132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838097" y="2484356"/>
            <a:ext cx="398113" cy="57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786675" y="2484356"/>
            <a:ext cx="606985" cy="784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262109" y="310896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045868" y="361432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838097" y="3614322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46468" y="404475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158858" y="41520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324" y="415520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Oval 48"/>
          <p:cNvSpPr/>
          <p:nvPr/>
        </p:nvSpPr>
        <p:spPr>
          <a:xfrm>
            <a:off x="9124926" y="2030549"/>
            <a:ext cx="778475" cy="4942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054421" y="323534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AE87C81-9563-2C4E-A403-2CEE1698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719" y="304646"/>
            <a:ext cx="1455293" cy="82466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01B362-D690-4F4E-A8FA-7E8D7B52A6A7}"/>
              </a:ext>
            </a:extLst>
          </p:cNvPr>
          <p:cNvSpPr txBox="1"/>
          <p:nvPr/>
        </p:nvSpPr>
        <p:spPr>
          <a:xfrm>
            <a:off x="9788116" y="1305891"/>
            <a:ext cx="250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No imbalance!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</a:rPr>
              <a:t>BST condition satisfied!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D4ADB0-89B3-CC4C-BAFC-DB8FDA95D5A0}"/>
              </a:ext>
            </a:extLst>
          </p:cNvPr>
          <p:cNvSpPr txBox="1"/>
          <p:nvPr/>
        </p:nvSpPr>
        <p:spPr>
          <a:xfrm>
            <a:off x="337305" y="4618054"/>
            <a:ext cx="1111499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Process: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Left child of 20 (the previous root) becomes 10’s right child (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600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Right child of 10 becomes 20 (the previous root). This makes 10 the new root.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Left child of 10 remains as is (no change)</a:t>
            </a:r>
          </a:p>
          <a:p>
            <a:pPr marL="971550" lvl="1" indent="-51435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76233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151" y="1838325"/>
            <a:ext cx="10515600" cy="4351338"/>
          </a:xfrm>
        </p:spPr>
        <p:txBody>
          <a:bodyPr/>
          <a:lstStyle/>
          <a:p>
            <a:r>
              <a:rPr lang="en-US" dirty="0"/>
              <a:t>Now let’s assume that instead of 5 we had inserted 15.</a:t>
            </a:r>
          </a:p>
        </p:txBody>
      </p:sp>
      <p:sp>
        <p:nvSpPr>
          <p:cNvPr id="4" name="Oval 3"/>
          <p:cNvSpPr/>
          <p:nvPr/>
        </p:nvSpPr>
        <p:spPr>
          <a:xfrm>
            <a:off x="5350476" y="245899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" name="Straight Arrow Connector 4"/>
          <p:cNvCxnSpPr>
            <a:stCxn id="6" idx="3"/>
          </p:cNvCxnSpPr>
          <p:nvPr/>
        </p:nvCxnSpPr>
        <p:spPr>
          <a:xfrm flipH="1">
            <a:off x="5090984" y="28808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42453" y="2908338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87678" y="323961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4572001" y="336180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85252" y="384372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77481" y="384372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17525" y="438602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35705" y="4880295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7934" y="4880295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6305" y="531072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695" y="541803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3050" y="420135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34407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151" y="1838325"/>
            <a:ext cx="10515600" cy="4351338"/>
          </a:xfrm>
        </p:spPr>
        <p:txBody>
          <a:bodyPr/>
          <a:lstStyle/>
          <a:p>
            <a:r>
              <a:rPr lang="en-US" dirty="0"/>
              <a:t>Now let’s assume that instead of 5 we had inserted 15.</a:t>
            </a:r>
          </a:p>
        </p:txBody>
      </p:sp>
      <p:sp>
        <p:nvSpPr>
          <p:cNvPr id="4" name="Oval 3"/>
          <p:cNvSpPr/>
          <p:nvPr/>
        </p:nvSpPr>
        <p:spPr>
          <a:xfrm>
            <a:off x="5375876" y="2861296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" name="Straight Arrow Connector 4"/>
          <p:cNvCxnSpPr>
            <a:stCxn id="6" idx="3"/>
          </p:cNvCxnSpPr>
          <p:nvPr/>
        </p:nvCxnSpPr>
        <p:spPr>
          <a:xfrm flipH="1">
            <a:off x="5116384" y="328318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67853" y="3310639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13078" y="3641911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4597401" y="3764108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10652" y="424602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02881" y="4246022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42925" y="4788326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61105" y="5282596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53334" y="5282596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61705" y="5713024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4095" y="5820331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78450" y="460366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187" y="3064071"/>
            <a:ext cx="216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Same imbalance at root node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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3033709" y="3310668"/>
            <a:ext cx="3817256" cy="2790658"/>
          </a:xfrm>
          <a:prstGeom prst="triangle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75876" y="2861296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1633" y="2490844"/>
            <a:ext cx="45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balance = height(left) </a:t>
            </a:r>
            <a:r>
              <a:rPr lang="mr-IN" b="1" dirty="0">
                <a:solidFill>
                  <a:srgbClr val="7030A0"/>
                </a:solidFill>
              </a:rPr>
              <a:t>–</a:t>
            </a:r>
            <a:r>
              <a:rPr lang="en-US" b="1" dirty="0">
                <a:solidFill>
                  <a:srgbClr val="7030A0"/>
                </a:solidFill>
              </a:rPr>
              <a:t> height(right) =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67651" y="4031307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height = 1</a:t>
            </a:r>
          </a:p>
        </p:txBody>
      </p:sp>
      <p:sp>
        <p:nvSpPr>
          <p:cNvPr id="24" name="Triangle 23"/>
          <p:cNvSpPr/>
          <p:nvPr/>
        </p:nvSpPr>
        <p:spPr>
          <a:xfrm>
            <a:off x="6126329" y="3645241"/>
            <a:ext cx="541026" cy="402367"/>
          </a:xfrm>
          <a:prstGeom prst="triangl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13078" y="4027545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height = -1</a:t>
            </a:r>
          </a:p>
        </p:txBody>
      </p:sp>
    </p:spTree>
    <p:extLst>
      <p:ext uri="{BB962C8B-B14F-4D97-AF65-F5344CB8AC3E}">
        <p14:creationId xmlns:p14="http://schemas.microsoft.com/office/powerpoint/2010/main" val="90551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151" y="1838325"/>
            <a:ext cx="10515600" cy="4351338"/>
          </a:xfrm>
        </p:spPr>
        <p:txBody>
          <a:bodyPr/>
          <a:lstStyle/>
          <a:p>
            <a:r>
              <a:rPr lang="en-US" dirty="0"/>
              <a:t>Now let’s assume that instead of 5 we had inserted 15.</a:t>
            </a:r>
          </a:p>
        </p:txBody>
      </p:sp>
      <p:sp>
        <p:nvSpPr>
          <p:cNvPr id="4" name="Oval 3"/>
          <p:cNvSpPr/>
          <p:nvPr/>
        </p:nvSpPr>
        <p:spPr>
          <a:xfrm>
            <a:off x="5375876" y="2861296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" name="Straight Arrow Connector 4"/>
          <p:cNvCxnSpPr>
            <a:stCxn id="6" idx="3"/>
          </p:cNvCxnSpPr>
          <p:nvPr/>
        </p:nvCxnSpPr>
        <p:spPr>
          <a:xfrm flipH="1">
            <a:off x="5116384" y="328318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67853" y="3310639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13078" y="3641911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4597401" y="3764108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10652" y="424602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02881" y="4246022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42925" y="4788326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61105" y="5282596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53334" y="5282596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61705" y="5713024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4095" y="5820331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78450" y="460366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187" y="3064071"/>
            <a:ext cx="216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Same imbalance at root node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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3033709" y="3310668"/>
            <a:ext cx="3817256" cy="2790658"/>
          </a:xfrm>
          <a:prstGeom prst="triangle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75876" y="2861296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1633" y="2490844"/>
            <a:ext cx="45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balance = height(left) </a:t>
            </a:r>
            <a:r>
              <a:rPr lang="mr-IN" b="1" dirty="0">
                <a:solidFill>
                  <a:srgbClr val="7030A0"/>
                </a:solidFill>
              </a:rPr>
              <a:t>–</a:t>
            </a:r>
            <a:r>
              <a:rPr lang="en-US" b="1" dirty="0">
                <a:solidFill>
                  <a:srgbClr val="7030A0"/>
                </a:solidFill>
              </a:rPr>
              <a:t> height(right) =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67651" y="4031307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height = 1</a:t>
            </a:r>
          </a:p>
        </p:txBody>
      </p:sp>
      <p:sp>
        <p:nvSpPr>
          <p:cNvPr id="24" name="Triangle 23"/>
          <p:cNvSpPr/>
          <p:nvPr/>
        </p:nvSpPr>
        <p:spPr>
          <a:xfrm>
            <a:off x="6126329" y="3645241"/>
            <a:ext cx="541026" cy="402367"/>
          </a:xfrm>
          <a:prstGeom prst="triangl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96000" y="4277470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height = 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93100" y="4047608"/>
            <a:ext cx="359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Claim:</a:t>
            </a:r>
            <a:r>
              <a:rPr lang="en-US" dirty="0"/>
              <a:t> </a:t>
            </a:r>
            <a:r>
              <a:rPr lang="en-US" dirty="0">
                <a:solidFill>
                  <a:srgbClr val="FF66FF"/>
                </a:solidFill>
              </a:rPr>
              <a:t>There’s a </a:t>
            </a:r>
            <a:r>
              <a:rPr lang="en-US" b="1" dirty="0">
                <a:solidFill>
                  <a:srgbClr val="FF66FF"/>
                </a:solidFill>
              </a:rPr>
              <a:t>single right rotation </a:t>
            </a:r>
            <a:r>
              <a:rPr lang="en-US" dirty="0">
                <a:solidFill>
                  <a:srgbClr val="FF66FF"/>
                </a:solidFill>
              </a:rPr>
              <a:t>that solves this imbalance for us.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15754" y="4908569"/>
            <a:ext cx="1195036" cy="740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(where?)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110583" y="4897834"/>
            <a:ext cx="1243217" cy="7507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  <a:br>
              <a:rPr lang="en-US"/>
            </a:br>
            <a:r>
              <a:rPr lang="en-US"/>
              <a:t>(why?)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74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Now let’s assume that instead of 5 we had inserted 15.</a:t>
            </a:r>
          </a:p>
        </p:txBody>
      </p:sp>
      <p:sp>
        <p:nvSpPr>
          <p:cNvPr id="4" name="Oval 3"/>
          <p:cNvSpPr/>
          <p:nvPr/>
        </p:nvSpPr>
        <p:spPr>
          <a:xfrm>
            <a:off x="5375876" y="2861296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" name="Straight Arrow Connector 4"/>
          <p:cNvCxnSpPr>
            <a:stCxn id="6" idx="3"/>
          </p:cNvCxnSpPr>
          <p:nvPr/>
        </p:nvCxnSpPr>
        <p:spPr>
          <a:xfrm flipH="1">
            <a:off x="5116384" y="328318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67853" y="3310639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13078" y="3641911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4597401" y="3764108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10652" y="4246022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02881" y="4246022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42925" y="4788326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61105" y="5282596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53334" y="5282596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61705" y="5713024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4095" y="5820331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78450" y="460366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187" y="3064071"/>
            <a:ext cx="216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Same imbalance at root node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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3033709" y="3310668"/>
            <a:ext cx="3817256" cy="2790658"/>
          </a:xfrm>
          <a:prstGeom prst="triangle">
            <a:avLst/>
          </a:prstGeom>
          <a:solidFill>
            <a:schemeClr val="accent6">
              <a:lumMod val="60000"/>
              <a:lumOff val="40000"/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75876" y="2861296"/>
            <a:ext cx="778475" cy="4942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1633" y="2490844"/>
            <a:ext cx="45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balance = height(left) </a:t>
            </a:r>
            <a:r>
              <a:rPr lang="mr-IN" b="1" dirty="0">
                <a:solidFill>
                  <a:srgbClr val="7030A0"/>
                </a:solidFill>
              </a:rPr>
              <a:t>–</a:t>
            </a:r>
            <a:r>
              <a:rPr lang="en-US" b="1" dirty="0">
                <a:solidFill>
                  <a:srgbClr val="7030A0"/>
                </a:solidFill>
              </a:rPr>
              <a:t> height(right) =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67651" y="4031307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height = 1</a:t>
            </a:r>
          </a:p>
        </p:txBody>
      </p:sp>
      <p:sp>
        <p:nvSpPr>
          <p:cNvPr id="24" name="Triangle 23"/>
          <p:cNvSpPr/>
          <p:nvPr/>
        </p:nvSpPr>
        <p:spPr>
          <a:xfrm>
            <a:off x="6126329" y="3645241"/>
            <a:ext cx="541026" cy="402367"/>
          </a:xfrm>
          <a:prstGeom prst="triangl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96000" y="4277470"/>
            <a:ext cx="168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height = 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93100" y="4047608"/>
            <a:ext cx="359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Claim:</a:t>
            </a:r>
            <a:r>
              <a:rPr lang="en-US" dirty="0"/>
              <a:t> </a:t>
            </a:r>
            <a:r>
              <a:rPr lang="en-US" dirty="0">
                <a:solidFill>
                  <a:srgbClr val="FF66FF"/>
                </a:solidFill>
              </a:rPr>
              <a:t>There’s a </a:t>
            </a:r>
            <a:r>
              <a:rPr lang="en-US" b="1" dirty="0">
                <a:solidFill>
                  <a:srgbClr val="FF66FF"/>
                </a:solidFill>
              </a:rPr>
              <a:t>single right rotation </a:t>
            </a:r>
            <a:r>
              <a:rPr lang="en-US" dirty="0">
                <a:solidFill>
                  <a:srgbClr val="FF66FF"/>
                </a:solidFill>
              </a:rPr>
              <a:t>that solves this imbalance for us.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15754" y="4908569"/>
            <a:ext cx="1195036" cy="740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(where?)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110583" y="4897834"/>
            <a:ext cx="1243217" cy="7507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  <a:br>
              <a:rPr lang="en-US"/>
            </a:br>
            <a:r>
              <a:rPr lang="en-US"/>
              <a:t>(why?)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772495" y="4972992"/>
            <a:ext cx="1918407" cy="6833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926042" y="5986183"/>
            <a:ext cx="39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See next slide for short analysis</a:t>
            </a:r>
            <a:r>
              <a:rPr lang="mr-IN" dirty="0">
                <a:solidFill>
                  <a:schemeClr val="accent4">
                    <a:lumMod val="75000"/>
                  </a:schemeClr>
                </a:solidFill>
              </a:rPr>
              <a:t>…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EB784B-0949-44EB-9AA3-BD44BE79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985" y="3125547"/>
            <a:ext cx="1346741" cy="7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Trees: Insertion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this BST:</a:t>
            </a:r>
          </a:p>
        </p:txBody>
      </p:sp>
      <p:sp>
        <p:nvSpPr>
          <p:cNvPr id="4" name="Oval 3"/>
          <p:cNvSpPr/>
          <p:nvPr/>
        </p:nvSpPr>
        <p:spPr>
          <a:xfrm>
            <a:off x="4847909" y="330577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56351" y="29373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50189" y="3687285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5"/>
          </p:cNvCxnSpPr>
          <p:nvPr/>
        </p:nvCxnSpPr>
        <p:spPr>
          <a:xfrm>
            <a:off x="5217059" y="367889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5789" y="299103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388107" y="409259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Oval 13"/>
          <p:cNvSpPr/>
          <p:nvPr/>
        </p:nvSpPr>
        <p:spPr>
          <a:xfrm>
            <a:off x="4289159" y="410130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6186311" y="3355063"/>
            <a:ext cx="547893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6" name="Oval 15"/>
          <p:cNvSpPr/>
          <p:nvPr/>
        </p:nvSpPr>
        <p:spPr>
          <a:xfrm>
            <a:off x="5466284" y="2659864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48190" y="4506923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925985" y="485488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5248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If we do a right rotation about the root…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010376" y="2903495"/>
            <a:ext cx="778475" cy="4942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31" name="Straight Arrow Connector 30"/>
          <p:cNvCxnSpPr>
            <a:stCxn id="34" idx="3"/>
          </p:cNvCxnSpPr>
          <p:nvPr/>
        </p:nvCxnSpPr>
        <p:spPr>
          <a:xfrm flipH="1">
            <a:off x="1750884" y="33253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02353" y="3352838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47578" y="368411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1231901" y="3806307"/>
            <a:ext cx="778475" cy="4942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045152" y="428822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7381" y="428822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977425" y="483052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1795605" y="5324795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7834" y="5324795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96205" y="575522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8595" y="586253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2950" y="464585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Curved Down Arrow 30"/>
          <p:cNvSpPr/>
          <p:nvPr/>
        </p:nvSpPr>
        <p:spPr>
          <a:xfrm rot="21237872">
            <a:off x="1762040" y="2620589"/>
            <a:ext cx="1401758" cy="625571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55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436" y="1835574"/>
            <a:ext cx="10670570" cy="4351338"/>
          </a:xfrm>
        </p:spPr>
        <p:txBody>
          <a:bodyPr/>
          <a:lstStyle/>
          <a:p>
            <a:r>
              <a:rPr lang="en-US" dirty="0"/>
              <a:t>If we do a right rotation about the root… That solves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exactly nothing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010376" y="2903495"/>
            <a:ext cx="778475" cy="4942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31" name="Straight Arrow Connector 30"/>
          <p:cNvCxnSpPr>
            <a:stCxn id="34" idx="3"/>
          </p:cNvCxnSpPr>
          <p:nvPr/>
        </p:nvCxnSpPr>
        <p:spPr>
          <a:xfrm flipH="1">
            <a:off x="1750884" y="332538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02353" y="3352838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47578" y="368411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1231901" y="3806307"/>
            <a:ext cx="778475" cy="4942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045152" y="428822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37381" y="428822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977425" y="4830525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1795605" y="5324795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7834" y="5324795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96205" y="575522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8595" y="586253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2950" y="464585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Curved Down Arrow 30"/>
          <p:cNvSpPr/>
          <p:nvPr/>
        </p:nvSpPr>
        <p:spPr>
          <a:xfrm rot="21237872">
            <a:off x="1762040" y="2620589"/>
            <a:ext cx="1401758" cy="625571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Notched Right 3">
            <a:extLst>
              <a:ext uri="{FF2B5EF4-FFF2-40B4-BE49-F238E27FC236}">
                <a16:creationId xmlns:a16="http://schemas.microsoft.com/office/drawing/2014/main" id="{28AFEC37-3DED-254D-BFB5-AD7DF1022927}"/>
              </a:ext>
            </a:extLst>
          </p:cNvPr>
          <p:cNvSpPr/>
          <p:nvPr/>
        </p:nvSpPr>
        <p:spPr>
          <a:xfrm>
            <a:off x="4331203" y="3884961"/>
            <a:ext cx="2912533" cy="1331081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41683F-0BE7-FF4A-AACA-5C45BC2549A9}"/>
              </a:ext>
            </a:extLst>
          </p:cNvPr>
          <p:cNvSpPr txBox="1"/>
          <p:nvPr/>
        </p:nvSpPr>
        <p:spPr>
          <a:xfrm>
            <a:off x="4266740" y="5153231"/>
            <a:ext cx="3663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balance = 2 to balance = -2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  <a:endParaRPr lang="en-US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78BFC-A716-EA46-94AE-C85A9DD160A7}"/>
              </a:ext>
            </a:extLst>
          </p:cNvPr>
          <p:cNvSpPr/>
          <p:nvPr/>
        </p:nvSpPr>
        <p:spPr>
          <a:xfrm>
            <a:off x="9926384" y="3586031"/>
            <a:ext cx="778475" cy="4942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CC50D4-74FE-074B-BB45-79D8A64B163C}"/>
              </a:ext>
            </a:extLst>
          </p:cNvPr>
          <p:cNvCxnSpPr>
            <a:cxnSpLocks/>
            <a:stCxn id="24" idx="5"/>
            <a:endCxn id="20" idx="1"/>
          </p:cNvCxnSpPr>
          <p:nvPr/>
        </p:nvCxnSpPr>
        <p:spPr>
          <a:xfrm>
            <a:off x="9520339" y="3106803"/>
            <a:ext cx="520050" cy="551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9804DC-AA5D-0B4C-A7F6-6009B691A789}"/>
              </a:ext>
            </a:extLst>
          </p:cNvPr>
          <p:cNvSpPr txBox="1"/>
          <p:nvPr/>
        </p:nvSpPr>
        <p:spPr>
          <a:xfrm>
            <a:off x="10908880" y="4247108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31F036-B5EF-C441-BD0D-A2EDE35C3A57}"/>
              </a:ext>
            </a:extLst>
          </p:cNvPr>
          <p:cNvSpPr/>
          <p:nvPr/>
        </p:nvSpPr>
        <p:spPr>
          <a:xfrm>
            <a:off x="8855869" y="2684917"/>
            <a:ext cx="778475" cy="4942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B61743-CFB8-0148-A2C5-0BEDC1A84156}"/>
              </a:ext>
            </a:extLst>
          </p:cNvPr>
          <p:cNvCxnSpPr/>
          <p:nvPr/>
        </p:nvCxnSpPr>
        <p:spPr>
          <a:xfrm flipH="1">
            <a:off x="8610215" y="3133339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3A386B-9661-604A-AF2A-B91E1E505331}"/>
              </a:ext>
            </a:extLst>
          </p:cNvPr>
          <p:cNvCxnSpPr>
            <a:cxnSpLocks/>
            <a:stCxn id="20" idx="3"/>
            <a:endCxn id="27" idx="7"/>
          </p:cNvCxnSpPr>
          <p:nvPr/>
        </p:nvCxnSpPr>
        <p:spPr>
          <a:xfrm flipH="1">
            <a:off x="9630928" y="4007917"/>
            <a:ext cx="409461" cy="58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DB17E59-D596-C44E-B2D9-ACEB9EB252B9}"/>
              </a:ext>
            </a:extLst>
          </p:cNvPr>
          <p:cNvSpPr/>
          <p:nvPr/>
        </p:nvSpPr>
        <p:spPr>
          <a:xfrm>
            <a:off x="8966458" y="452092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C9E5B-09AC-ED41-B7F8-52582636C0CC}"/>
              </a:ext>
            </a:extLst>
          </p:cNvPr>
          <p:cNvCxnSpPr/>
          <p:nvPr/>
        </p:nvCxnSpPr>
        <p:spPr>
          <a:xfrm flipH="1">
            <a:off x="8784638" y="501519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6A6D94-B1C8-F34C-8648-248376DB1F93}"/>
              </a:ext>
            </a:extLst>
          </p:cNvPr>
          <p:cNvCxnSpPr/>
          <p:nvPr/>
        </p:nvCxnSpPr>
        <p:spPr>
          <a:xfrm>
            <a:off x="9576867" y="501519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2738436-6BB3-DB46-A50D-11E7E96474DA}"/>
              </a:ext>
            </a:extLst>
          </p:cNvPr>
          <p:cNvSpPr txBox="1"/>
          <p:nvPr/>
        </p:nvSpPr>
        <p:spPr>
          <a:xfrm>
            <a:off x="8585238" y="544561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5F1666-970D-D84E-9155-A9F96AF3FE67}"/>
              </a:ext>
            </a:extLst>
          </p:cNvPr>
          <p:cNvSpPr txBox="1"/>
          <p:nvPr/>
        </p:nvSpPr>
        <p:spPr>
          <a:xfrm>
            <a:off x="9897628" y="555292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A97733-3134-5643-B7B2-9F3A338DA719}"/>
              </a:ext>
            </a:extLst>
          </p:cNvPr>
          <p:cNvSpPr txBox="1"/>
          <p:nvPr/>
        </p:nvSpPr>
        <p:spPr>
          <a:xfrm>
            <a:off x="8378013" y="349097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8644B0-37CA-CC4F-A144-1AC2D2B0F608}"/>
              </a:ext>
            </a:extLst>
          </p:cNvPr>
          <p:cNvCxnSpPr>
            <a:cxnSpLocks/>
            <a:stCxn id="20" idx="5"/>
            <a:endCxn id="23" idx="1"/>
          </p:cNvCxnSpPr>
          <p:nvPr/>
        </p:nvCxnSpPr>
        <p:spPr>
          <a:xfrm>
            <a:off x="10590854" y="4007917"/>
            <a:ext cx="318026" cy="423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999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31" name="Straight Arrow Connector 30"/>
          <p:cNvCxnSpPr>
            <a:cxnSpLocks/>
            <a:stCxn id="34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31457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A57048B-14AD-974F-A061-35D7520EE1D8}"/>
              </a:ext>
            </a:extLst>
          </p:cNvPr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B57AAB-9D8D-2647-A20C-4F14A5485896}"/>
              </a:ext>
            </a:extLst>
          </p:cNvPr>
          <p:cNvCxnSpPr>
            <a:stCxn id="60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DC0BB-1573-A44C-B511-328C5F665B3A}"/>
              </a:ext>
            </a:extLst>
          </p:cNvPr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1252A0-A557-CF45-95BE-6F4ADF48A6CE}"/>
              </a:ext>
            </a:extLst>
          </p:cNvPr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BB82F-7F4E-4941-9CD6-631950F1DE38}"/>
              </a:ext>
            </a:extLst>
          </p:cNvPr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400246-78F6-5F45-B114-4CA96EDEB62D}"/>
              </a:ext>
            </a:extLst>
          </p:cNvPr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C13B22-B87C-F642-9F43-CFBA320A14DD}"/>
              </a:ext>
            </a:extLst>
          </p:cNvPr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C68C96F-362B-BF4B-B5BE-643CA4507584}"/>
              </a:ext>
            </a:extLst>
          </p:cNvPr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9CD6E6-E36D-AB47-AEEB-B3AF56E9E645}"/>
              </a:ext>
            </a:extLst>
          </p:cNvPr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72A84E-2A44-BF49-8AAC-2FA258ABC095}"/>
              </a:ext>
            </a:extLst>
          </p:cNvPr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DF4900-E2A0-914F-AB5C-BB4F3B80391B}"/>
              </a:ext>
            </a:extLst>
          </p:cNvPr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E089ED-899E-654B-8D87-06030D70C363}"/>
              </a:ext>
            </a:extLst>
          </p:cNvPr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67485F-A20C-E345-9B83-E3FAEF57F1EC}"/>
              </a:ext>
            </a:extLst>
          </p:cNvPr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9" name="Curved Down Arrow 30">
            <a:extLst>
              <a:ext uri="{FF2B5EF4-FFF2-40B4-BE49-F238E27FC236}">
                <a16:creationId xmlns:a16="http://schemas.microsoft.com/office/drawing/2014/main" id="{AF4F95FF-1191-8949-BAF2-D8D70E5F0FFB}"/>
              </a:ext>
            </a:extLst>
          </p:cNvPr>
          <p:cNvSpPr/>
          <p:nvPr/>
        </p:nvSpPr>
        <p:spPr>
          <a:xfrm rot="19367118" flipH="1">
            <a:off x="268322" y="3640030"/>
            <a:ext cx="996756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24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912BA22-CC22-664E-B5E9-71C7F54A63BC}"/>
              </a:ext>
            </a:extLst>
          </p:cNvPr>
          <p:cNvSpPr/>
          <p:nvPr/>
        </p:nvSpPr>
        <p:spPr>
          <a:xfrm>
            <a:off x="2730487" y="4353392"/>
            <a:ext cx="1533236" cy="644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(10)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F0B42-7D57-0241-AFE9-F791602FB5EF}"/>
              </a:ext>
            </a:extLst>
          </p:cNvPr>
          <p:cNvSpPr/>
          <p:nvPr/>
        </p:nvSpPr>
        <p:spPr>
          <a:xfrm>
            <a:off x="5494278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B2B15C-4CA5-7B4C-AD42-9EEFEDF99AA9}"/>
              </a:ext>
            </a:extLst>
          </p:cNvPr>
          <p:cNvCxnSpPr>
            <a:cxnSpLocks/>
          </p:cNvCxnSpPr>
          <p:nvPr/>
        </p:nvCxnSpPr>
        <p:spPr>
          <a:xfrm flipH="1">
            <a:off x="4990522" y="4263107"/>
            <a:ext cx="257568" cy="43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216A56-95C6-AB4A-9444-DBEF91C15289}"/>
              </a:ext>
            </a:extLst>
          </p:cNvPr>
          <p:cNvCxnSpPr/>
          <p:nvPr/>
        </p:nvCxnSpPr>
        <p:spPr>
          <a:xfrm>
            <a:off x="6186255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DD9B7C-C005-0049-A953-DD8A48467254}"/>
              </a:ext>
            </a:extLst>
          </p:cNvPr>
          <p:cNvSpPr txBox="1"/>
          <p:nvPr/>
        </p:nvSpPr>
        <p:spPr>
          <a:xfrm>
            <a:off x="6431480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ACB95D-819B-9144-91DB-393B6506DD72}"/>
              </a:ext>
            </a:extLst>
          </p:cNvPr>
          <p:cNvSpPr/>
          <p:nvPr/>
        </p:nvSpPr>
        <p:spPr>
          <a:xfrm>
            <a:off x="4471537" y="4695357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802717-B9A6-AD4E-AACA-E35E48D694D7}"/>
              </a:ext>
            </a:extLst>
          </p:cNvPr>
          <p:cNvCxnSpPr/>
          <p:nvPr/>
        </p:nvCxnSpPr>
        <p:spPr>
          <a:xfrm flipH="1">
            <a:off x="4284788" y="51772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F13E14-8C95-D44A-A0AC-147065C05A8F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5691689" y="4236194"/>
            <a:ext cx="182187" cy="439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2555DCC-F4AE-1442-9F75-9133DE2C38E9}"/>
              </a:ext>
            </a:extLst>
          </p:cNvPr>
          <p:cNvSpPr/>
          <p:nvPr/>
        </p:nvSpPr>
        <p:spPr>
          <a:xfrm>
            <a:off x="5027219" y="3814308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B7CCA-A022-4D49-8BBF-0ED6529D123E}"/>
              </a:ext>
            </a:extLst>
          </p:cNvPr>
          <p:cNvCxnSpPr>
            <a:cxnSpLocks/>
          </p:cNvCxnSpPr>
          <p:nvPr/>
        </p:nvCxnSpPr>
        <p:spPr>
          <a:xfrm>
            <a:off x="5027219" y="5189627"/>
            <a:ext cx="218266" cy="467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73FA6F8-C147-3C44-AC39-3118D32A5A6D}"/>
              </a:ext>
            </a:extLst>
          </p:cNvPr>
          <p:cNvSpPr txBox="1"/>
          <p:nvPr/>
        </p:nvSpPr>
        <p:spPr>
          <a:xfrm>
            <a:off x="5191710" y="558757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474611-B5FD-0D47-8ECF-E2B3C1CE09D5}"/>
              </a:ext>
            </a:extLst>
          </p:cNvPr>
          <p:cNvSpPr txBox="1"/>
          <p:nvPr/>
        </p:nvSpPr>
        <p:spPr>
          <a:xfrm>
            <a:off x="5782782" y="465035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FBABF2-054A-0348-B881-C58B5A171BC4}"/>
              </a:ext>
            </a:extLst>
          </p:cNvPr>
          <p:cNvSpPr txBox="1"/>
          <p:nvPr/>
        </p:nvSpPr>
        <p:spPr>
          <a:xfrm>
            <a:off x="4052586" y="553490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A3E19A-445E-AE40-ACEA-E03D26CF81FC}"/>
              </a:ext>
            </a:extLst>
          </p:cNvPr>
          <p:cNvCxnSpPr>
            <a:cxnSpLocks/>
            <a:stCxn id="29" idx="3"/>
            <a:endCxn id="49" idx="0"/>
          </p:cNvCxnSpPr>
          <p:nvPr/>
        </p:nvCxnSpPr>
        <p:spPr>
          <a:xfrm flipH="1">
            <a:off x="5416457" y="3510047"/>
            <a:ext cx="191826" cy="304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57048B-14AD-974F-A061-35D7520EE1D8}"/>
              </a:ext>
            </a:extLst>
          </p:cNvPr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B57AAB-9D8D-2647-A20C-4F14A5485896}"/>
              </a:ext>
            </a:extLst>
          </p:cNvPr>
          <p:cNvCxnSpPr>
            <a:stCxn id="60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DC0BB-1573-A44C-B511-328C5F665B3A}"/>
              </a:ext>
            </a:extLst>
          </p:cNvPr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1252A0-A557-CF45-95BE-6F4ADF48A6CE}"/>
              </a:ext>
            </a:extLst>
          </p:cNvPr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BB82F-7F4E-4941-9CD6-631950F1DE38}"/>
              </a:ext>
            </a:extLst>
          </p:cNvPr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400246-78F6-5F45-B114-4CA96EDEB62D}"/>
              </a:ext>
            </a:extLst>
          </p:cNvPr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C13B22-B87C-F642-9F43-CFBA320A14DD}"/>
              </a:ext>
            </a:extLst>
          </p:cNvPr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C68C96F-362B-BF4B-B5BE-643CA4507584}"/>
              </a:ext>
            </a:extLst>
          </p:cNvPr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9CD6E6-E36D-AB47-AEEB-B3AF56E9E645}"/>
              </a:ext>
            </a:extLst>
          </p:cNvPr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72A84E-2A44-BF49-8AAC-2FA258ABC095}"/>
              </a:ext>
            </a:extLst>
          </p:cNvPr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DF4900-E2A0-914F-AB5C-BB4F3B80391B}"/>
              </a:ext>
            </a:extLst>
          </p:cNvPr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E089ED-899E-654B-8D87-06030D70C363}"/>
              </a:ext>
            </a:extLst>
          </p:cNvPr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67485F-A20C-E345-9B83-E3FAEF57F1EC}"/>
              </a:ext>
            </a:extLst>
          </p:cNvPr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9" name="Curved Down Arrow 30">
            <a:extLst>
              <a:ext uri="{FF2B5EF4-FFF2-40B4-BE49-F238E27FC236}">
                <a16:creationId xmlns:a16="http://schemas.microsoft.com/office/drawing/2014/main" id="{AF4F95FF-1191-8949-BAF2-D8D70E5F0FFB}"/>
              </a:ext>
            </a:extLst>
          </p:cNvPr>
          <p:cNvSpPr/>
          <p:nvPr/>
        </p:nvSpPr>
        <p:spPr>
          <a:xfrm rot="19367118" flipH="1">
            <a:off x="268322" y="3640030"/>
            <a:ext cx="996756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4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 followed by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right rotation about 20?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912BA22-CC22-664E-B5E9-71C7F54A63BC}"/>
              </a:ext>
            </a:extLst>
          </p:cNvPr>
          <p:cNvSpPr/>
          <p:nvPr/>
        </p:nvSpPr>
        <p:spPr>
          <a:xfrm>
            <a:off x="2730487" y="4353392"/>
            <a:ext cx="1533236" cy="644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(10)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F0B42-7D57-0241-AFE9-F791602FB5EF}"/>
              </a:ext>
            </a:extLst>
          </p:cNvPr>
          <p:cNvSpPr/>
          <p:nvPr/>
        </p:nvSpPr>
        <p:spPr>
          <a:xfrm>
            <a:off x="5494278" y="3088161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B2B15C-4CA5-7B4C-AD42-9EEFEDF99AA9}"/>
              </a:ext>
            </a:extLst>
          </p:cNvPr>
          <p:cNvCxnSpPr>
            <a:cxnSpLocks/>
          </p:cNvCxnSpPr>
          <p:nvPr/>
        </p:nvCxnSpPr>
        <p:spPr>
          <a:xfrm flipH="1">
            <a:off x="4990522" y="4263107"/>
            <a:ext cx="257568" cy="43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216A56-95C6-AB4A-9444-DBEF91C15289}"/>
              </a:ext>
            </a:extLst>
          </p:cNvPr>
          <p:cNvCxnSpPr/>
          <p:nvPr/>
        </p:nvCxnSpPr>
        <p:spPr>
          <a:xfrm>
            <a:off x="6186255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DD9B7C-C005-0049-A953-DD8A48467254}"/>
              </a:ext>
            </a:extLst>
          </p:cNvPr>
          <p:cNvSpPr txBox="1"/>
          <p:nvPr/>
        </p:nvSpPr>
        <p:spPr>
          <a:xfrm>
            <a:off x="6431480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ACB95D-819B-9144-91DB-393B6506DD72}"/>
              </a:ext>
            </a:extLst>
          </p:cNvPr>
          <p:cNvSpPr/>
          <p:nvPr/>
        </p:nvSpPr>
        <p:spPr>
          <a:xfrm>
            <a:off x="4471537" y="469535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802717-B9A6-AD4E-AACA-E35E48D694D7}"/>
              </a:ext>
            </a:extLst>
          </p:cNvPr>
          <p:cNvCxnSpPr/>
          <p:nvPr/>
        </p:nvCxnSpPr>
        <p:spPr>
          <a:xfrm flipH="1">
            <a:off x="4284788" y="51772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F13E14-8C95-D44A-A0AC-147065C05A8F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5691689" y="4236194"/>
            <a:ext cx="182187" cy="439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2555DCC-F4AE-1442-9F75-9133DE2C38E9}"/>
              </a:ext>
            </a:extLst>
          </p:cNvPr>
          <p:cNvSpPr/>
          <p:nvPr/>
        </p:nvSpPr>
        <p:spPr>
          <a:xfrm>
            <a:off x="5027219" y="3814308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B7CCA-A022-4D49-8BBF-0ED6529D123E}"/>
              </a:ext>
            </a:extLst>
          </p:cNvPr>
          <p:cNvCxnSpPr>
            <a:cxnSpLocks/>
          </p:cNvCxnSpPr>
          <p:nvPr/>
        </p:nvCxnSpPr>
        <p:spPr>
          <a:xfrm>
            <a:off x="5027219" y="5189627"/>
            <a:ext cx="218266" cy="467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73FA6F8-C147-3C44-AC39-3118D32A5A6D}"/>
              </a:ext>
            </a:extLst>
          </p:cNvPr>
          <p:cNvSpPr txBox="1"/>
          <p:nvPr/>
        </p:nvSpPr>
        <p:spPr>
          <a:xfrm>
            <a:off x="5191710" y="558757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474611-B5FD-0D47-8ECF-E2B3C1CE09D5}"/>
              </a:ext>
            </a:extLst>
          </p:cNvPr>
          <p:cNvSpPr txBox="1"/>
          <p:nvPr/>
        </p:nvSpPr>
        <p:spPr>
          <a:xfrm>
            <a:off x="5782782" y="465035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FBABF2-054A-0348-B881-C58B5A171BC4}"/>
              </a:ext>
            </a:extLst>
          </p:cNvPr>
          <p:cNvSpPr txBox="1"/>
          <p:nvPr/>
        </p:nvSpPr>
        <p:spPr>
          <a:xfrm>
            <a:off x="4052586" y="553490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A3E19A-445E-AE40-ACEA-E03D26CF81FC}"/>
              </a:ext>
            </a:extLst>
          </p:cNvPr>
          <p:cNvCxnSpPr>
            <a:cxnSpLocks/>
            <a:stCxn id="29" idx="3"/>
            <a:endCxn id="49" idx="0"/>
          </p:cNvCxnSpPr>
          <p:nvPr/>
        </p:nvCxnSpPr>
        <p:spPr>
          <a:xfrm flipH="1">
            <a:off x="5416457" y="3510047"/>
            <a:ext cx="191826" cy="304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57048B-14AD-974F-A061-35D7520EE1D8}"/>
              </a:ext>
            </a:extLst>
          </p:cNvPr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B57AAB-9D8D-2647-A20C-4F14A5485896}"/>
              </a:ext>
            </a:extLst>
          </p:cNvPr>
          <p:cNvCxnSpPr>
            <a:stCxn id="60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DC0BB-1573-A44C-B511-328C5F665B3A}"/>
              </a:ext>
            </a:extLst>
          </p:cNvPr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1252A0-A557-CF45-95BE-6F4ADF48A6CE}"/>
              </a:ext>
            </a:extLst>
          </p:cNvPr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BB82F-7F4E-4941-9CD6-631950F1DE38}"/>
              </a:ext>
            </a:extLst>
          </p:cNvPr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400246-78F6-5F45-B114-4CA96EDEB62D}"/>
              </a:ext>
            </a:extLst>
          </p:cNvPr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C13B22-B87C-F642-9F43-CFBA320A14DD}"/>
              </a:ext>
            </a:extLst>
          </p:cNvPr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C68C96F-362B-BF4B-B5BE-643CA4507584}"/>
              </a:ext>
            </a:extLst>
          </p:cNvPr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9CD6E6-E36D-AB47-AEEB-B3AF56E9E645}"/>
              </a:ext>
            </a:extLst>
          </p:cNvPr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72A84E-2A44-BF49-8AAC-2FA258ABC095}"/>
              </a:ext>
            </a:extLst>
          </p:cNvPr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DF4900-E2A0-914F-AB5C-BB4F3B80391B}"/>
              </a:ext>
            </a:extLst>
          </p:cNvPr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E089ED-899E-654B-8D87-06030D70C363}"/>
              </a:ext>
            </a:extLst>
          </p:cNvPr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67485F-A20C-E345-9B83-E3FAEF57F1EC}"/>
              </a:ext>
            </a:extLst>
          </p:cNvPr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9" name="Curved Down Arrow 30">
            <a:extLst>
              <a:ext uri="{FF2B5EF4-FFF2-40B4-BE49-F238E27FC236}">
                <a16:creationId xmlns:a16="http://schemas.microsoft.com/office/drawing/2014/main" id="{AF4F95FF-1191-8949-BAF2-D8D70E5F0FFB}"/>
              </a:ext>
            </a:extLst>
          </p:cNvPr>
          <p:cNvSpPr/>
          <p:nvPr/>
        </p:nvSpPr>
        <p:spPr>
          <a:xfrm rot="19367118" flipH="1">
            <a:off x="268322" y="3640030"/>
            <a:ext cx="996756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urved Down Arrow 30">
            <a:extLst>
              <a:ext uri="{FF2B5EF4-FFF2-40B4-BE49-F238E27FC236}">
                <a16:creationId xmlns:a16="http://schemas.microsoft.com/office/drawing/2014/main" id="{B1034BB0-77CD-774D-ADD3-9537988CF015}"/>
              </a:ext>
            </a:extLst>
          </p:cNvPr>
          <p:cNvSpPr/>
          <p:nvPr/>
        </p:nvSpPr>
        <p:spPr>
          <a:xfrm>
            <a:off x="5333812" y="2746387"/>
            <a:ext cx="1127559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74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23433B7E-A4DF-7D40-90AD-1A99F757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02" y="2127615"/>
            <a:ext cx="618772" cy="6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63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 followed by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right rotation about 20?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912BA22-CC22-664E-B5E9-71C7F54A63BC}"/>
              </a:ext>
            </a:extLst>
          </p:cNvPr>
          <p:cNvSpPr/>
          <p:nvPr/>
        </p:nvSpPr>
        <p:spPr>
          <a:xfrm>
            <a:off x="2730487" y="4353392"/>
            <a:ext cx="1533236" cy="644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(10)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F0B42-7D57-0241-AFE9-F791602FB5EF}"/>
              </a:ext>
            </a:extLst>
          </p:cNvPr>
          <p:cNvSpPr/>
          <p:nvPr/>
        </p:nvSpPr>
        <p:spPr>
          <a:xfrm>
            <a:off x="5494278" y="3088161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B2B15C-4CA5-7B4C-AD42-9EEFEDF99AA9}"/>
              </a:ext>
            </a:extLst>
          </p:cNvPr>
          <p:cNvCxnSpPr>
            <a:cxnSpLocks/>
          </p:cNvCxnSpPr>
          <p:nvPr/>
        </p:nvCxnSpPr>
        <p:spPr>
          <a:xfrm flipH="1">
            <a:off x="4990522" y="4263107"/>
            <a:ext cx="257568" cy="43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216A56-95C6-AB4A-9444-DBEF91C15289}"/>
              </a:ext>
            </a:extLst>
          </p:cNvPr>
          <p:cNvCxnSpPr/>
          <p:nvPr/>
        </p:nvCxnSpPr>
        <p:spPr>
          <a:xfrm>
            <a:off x="6186255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DD9B7C-C005-0049-A953-DD8A48467254}"/>
              </a:ext>
            </a:extLst>
          </p:cNvPr>
          <p:cNvSpPr txBox="1"/>
          <p:nvPr/>
        </p:nvSpPr>
        <p:spPr>
          <a:xfrm>
            <a:off x="6431480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ACB95D-819B-9144-91DB-393B6506DD72}"/>
              </a:ext>
            </a:extLst>
          </p:cNvPr>
          <p:cNvSpPr/>
          <p:nvPr/>
        </p:nvSpPr>
        <p:spPr>
          <a:xfrm>
            <a:off x="4471537" y="469535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802717-B9A6-AD4E-AACA-E35E48D694D7}"/>
              </a:ext>
            </a:extLst>
          </p:cNvPr>
          <p:cNvCxnSpPr/>
          <p:nvPr/>
        </p:nvCxnSpPr>
        <p:spPr>
          <a:xfrm flipH="1">
            <a:off x="4284788" y="51772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F13E14-8C95-D44A-A0AC-147065C05A8F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5691689" y="4236194"/>
            <a:ext cx="182187" cy="439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2555DCC-F4AE-1442-9F75-9133DE2C38E9}"/>
              </a:ext>
            </a:extLst>
          </p:cNvPr>
          <p:cNvSpPr/>
          <p:nvPr/>
        </p:nvSpPr>
        <p:spPr>
          <a:xfrm>
            <a:off x="5027219" y="3814308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B7CCA-A022-4D49-8BBF-0ED6529D123E}"/>
              </a:ext>
            </a:extLst>
          </p:cNvPr>
          <p:cNvCxnSpPr>
            <a:cxnSpLocks/>
          </p:cNvCxnSpPr>
          <p:nvPr/>
        </p:nvCxnSpPr>
        <p:spPr>
          <a:xfrm>
            <a:off x="5027219" y="5189627"/>
            <a:ext cx="218266" cy="467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73FA6F8-C147-3C44-AC39-3118D32A5A6D}"/>
              </a:ext>
            </a:extLst>
          </p:cNvPr>
          <p:cNvSpPr txBox="1"/>
          <p:nvPr/>
        </p:nvSpPr>
        <p:spPr>
          <a:xfrm>
            <a:off x="5191710" y="558757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474611-B5FD-0D47-8ECF-E2B3C1CE09D5}"/>
              </a:ext>
            </a:extLst>
          </p:cNvPr>
          <p:cNvSpPr txBox="1"/>
          <p:nvPr/>
        </p:nvSpPr>
        <p:spPr>
          <a:xfrm>
            <a:off x="5782782" y="465035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FBABF2-054A-0348-B881-C58B5A171BC4}"/>
              </a:ext>
            </a:extLst>
          </p:cNvPr>
          <p:cNvSpPr txBox="1"/>
          <p:nvPr/>
        </p:nvSpPr>
        <p:spPr>
          <a:xfrm>
            <a:off x="4052586" y="553490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A3E19A-445E-AE40-ACEA-E03D26CF81FC}"/>
              </a:ext>
            </a:extLst>
          </p:cNvPr>
          <p:cNvCxnSpPr>
            <a:cxnSpLocks/>
            <a:stCxn id="29" idx="3"/>
            <a:endCxn id="49" idx="0"/>
          </p:cNvCxnSpPr>
          <p:nvPr/>
        </p:nvCxnSpPr>
        <p:spPr>
          <a:xfrm flipH="1">
            <a:off x="5416457" y="3510047"/>
            <a:ext cx="191826" cy="304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57048B-14AD-974F-A061-35D7520EE1D8}"/>
              </a:ext>
            </a:extLst>
          </p:cNvPr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B57AAB-9D8D-2647-A20C-4F14A5485896}"/>
              </a:ext>
            </a:extLst>
          </p:cNvPr>
          <p:cNvCxnSpPr>
            <a:stCxn id="60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DC0BB-1573-A44C-B511-328C5F665B3A}"/>
              </a:ext>
            </a:extLst>
          </p:cNvPr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1252A0-A557-CF45-95BE-6F4ADF48A6CE}"/>
              </a:ext>
            </a:extLst>
          </p:cNvPr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BB82F-7F4E-4941-9CD6-631950F1DE38}"/>
              </a:ext>
            </a:extLst>
          </p:cNvPr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400246-78F6-5F45-B114-4CA96EDEB62D}"/>
              </a:ext>
            </a:extLst>
          </p:cNvPr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C13B22-B87C-F642-9F43-CFBA320A14DD}"/>
              </a:ext>
            </a:extLst>
          </p:cNvPr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C68C96F-362B-BF4B-B5BE-643CA4507584}"/>
              </a:ext>
            </a:extLst>
          </p:cNvPr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9CD6E6-E36D-AB47-AEEB-B3AF56E9E645}"/>
              </a:ext>
            </a:extLst>
          </p:cNvPr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72A84E-2A44-BF49-8AAC-2FA258ABC095}"/>
              </a:ext>
            </a:extLst>
          </p:cNvPr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DF4900-E2A0-914F-AB5C-BB4F3B80391B}"/>
              </a:ext>
            </a:extLst>
          </p:cNvPr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E089ED-899E-654B-8D87-06030D70C363}"/>
              </a:ext>
            </a:extLst>
          </p:cNvPr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67485F-A20C-E345-9B83-E3FAEF57F1EC}"/>
              </a:ext>
            </a:extLst>
          </p:cNvPr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9" name="Curved Down Arrow 30">
            <a:extLst>
              <a:ext uri="{FF2B5EF4-FFF2-40B4-BE49-F238E27FC236}">
                <a16:creationId xmlns:a16="http://schemas.microsoft.com/office/drawing/2014/main" id="{AF4F95FF-1191-8949-BAF2-D8D70E5F0FFB}"/>
              </a:ext>
            </a:extLst>
          </p:cNvPr>
          <p:cNvSpPr/>
          <p:nvPr/>
        </p:nvSpPr>
        <p:spPr>
          <a:xfrm rot="19367118" flipH="1">
            <a:off x="268322" y="3640030"/>
            <a:ext cx="996756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4769A0E-3E6D-8F4E-B4D4-FDFEBD4A8B0D}"/>
              </a:ext>
            </a:extLst>
          </p:cNvPr>
          <p:cNvSpPr/>
          <p:nvPr/>
        </p:nvSpPr>
        <p:spPr>
          <a:xfrm>
            <a:off x="6939564" y="4371133"/>
            <a:ext cx="1533236" cy="64405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(20)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65A14A-517E-6A4F-AF6C-96F86BB29C01}"/>
              </a:ext>
            </a:extLst>
          </p:cNvPr>
          <p:cNvSpPr/>
          <p:nvPr/>
        </p:nvSpPr>
        <p:spPr>
          <a:xfrm>
            <a:off x="10947325" y="4403217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A3E0C5-DF2B-0E4F-A404-620D1825CE21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704310" y="3807050"/>
            <a:ext cx="375298" cy="529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C78148-3F6F-384F-9ADE-230C2909A2EF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1611795" y="4825103"/>
            <a:ext cx="256107" cy="45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61D6AA-BD52-354E-9BCB-52F646779271}"/>
              </a:ext>
            </a:extLst>
          </p:cNvPr>
          <p:cNvSpPr txBox="1"/>
          <p:nvPr/>
        </p:nvSpPr>
        <p:spPr>
          <a:xfrm>
            <a:off x="11782507" y="523394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CC89223-F74B-7D47-823C-2ACBD7E8AF60}"/>
              </a:ext>
            </a:extLst>
          </p:cNvPr>
          <p:cNvSpPr/>
          <p:nvPr/>
        </p:nvSpPr>
        <p:spPr>
          <a:xfrm>
            <a:off x="9157831" y="4292080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034E5F-8E5D-6E4D-957B-867551B281B9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9009164" y="4713966"/>
            <a:ext cx="262672" cy="475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71ED4C-8425-4E40-AA7F-73C96D5073B8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10630073" y="3807050"/>
            <a:ext cx="564400" cy="60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9E501B0-03F2-A646-941D-B5F00C239043}"/>
              </a:ext>
            </a:extLst>
          </p:cNvPr>
          <p:cNvSpPr/>
          <p:nvPr/>
        </p:nvSpPr>
        <p:spPr>
          <a:xfrm>
            <a:off x="9965603" y="3385164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876E39-435B-C340-BA6B-D80ED81F0FE1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9822301" y="4713966"/>
            <a:ext cx="266469" cy="51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8674DE3-2110-2042-898D-3325ABE541CD}"/>
              </a:ext>
            </a:extLst>
          </p:cNvPr>
          <p:cNvSpPr txBox="1"/>
          <p:nvPr/>
        </p:nvSpPr>
        <p:spPr>
          <a:xfrm>
            <a:off x="9998051" y="51998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1FF31-2852-AA48-A62D-44B8821491A0}"/>
              </a:ext>
            </a:extLst>
          </p:cNvPr>
          <p:cNvSpPr txBox="1"/>
          <p:nvPr/>
        </p:nvSpPr>
        <p:spPr>
          <a:xfrm>
            <a:off x="10719827" y="521768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656DA6-C727-1744-AD18-528B8DFA8C03}"/>
              </a:ext>
            </a:extLst>
          </p:cNvPr>
          <p:cNvSpPr txBox="1"/>
          <p:nvPr/>
        </p:nvSpPr>
        <p:spPr>
          <a:xfrm>
            <a:off x="8821643" y="51998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B5DD08-47CA-F349-B216-D84AEAA50112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10866405" y="4825103"/>
            <a:ext cx="194925" cy="45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5C4C13E3-9CAC-F747-B0C4-1D9F018D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02" y="2127615"/>
            <a:ext cx="618772" cy="618772"/>
          </a:xfrm>
          <a:prstGeom prst="rect">
            <a:avLst/>
          </a:prstGeom>
        </p:spPr>
      </p:pic>
      <p:sp>
        <p:nvSpPr>
          <p:cNvPr id="75" name="Curved Down Arrow 30">
            <a:extLst>
              <a:ext uri="{FF2B5EF4-FFF2-40B4-BE49-F238E27FC236}">
                <a16:creationId xmlns:a16="http://schemas.microsoft.com/office/drawing/2014/main" id="{C0A6BC39-134F-254E-BC7F-AA5C9DEC559A}"/>
              </a:ext>
            </a:extLst>
          </p:cNvPr>
          <p:cNvSpPr/>
          <p:nvPr/>
        </p:nvSpPr>
        <p:spPr>
          <a:xfrm>
            <a:off x="5333812" y="2746387"/>
            <a:ext cx="1127559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22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 followed by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right rotation about 20?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912BA22-CC22-664E-B5E9-71C7F54A63BC}"/>
              </a:ext>
            </a:extLst>
          </p:cNvPr>
          <p:cNvSpPr/>
          <p:nvPr/>
        </p:nvSpPr>
        <p:spPr>
          <a:xfrm>
            <a:off x="2730487" y="4353392"/>
            <a:ext cx="1533236" cy="644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(10)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F0B42-7D57-0241-AFE9-F791602FB5EF}"/>
              </a:ext>
            </a:extLst>
          </p:cNvPr>
          <p:cNvSpPr/>
          <p:nvPr/>
        </p:nvSpPr>
        <p:spPr>
          <a:xfrm>
            <a:off x="5494278" y="3088161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B2B15C-4CA5-7B4C-AD42-9EEFEDF99AA9}"/>
              </a:ext>
            </a:extLst>
          </p:cNvPr>
          <p:cNvCxnSpPr>
            <a:cxnSpLocks/>
          </p:cNvCxnSpPr>
          <p:nvPr/>
        </p:nvCxnSpPr>
        <p:spPr>
          <a:xfrm flipH="1">
            <a:off x="4990522" y="4263107"/>
            <a:ext cx="257568" cy="43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216A56-95C6-AB4A-9444-DBEF91C15289}"/>
              </a:ext>
            </a:extLst>
          </p:cNvPr>
          <p:cNvCxnSpPr/>
          <p:nvPr/>
        </p:nvCxnSpPr>
        <p:spPr>
          <a:xfrm>
            <a:off x="6186255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DD9B7C-C005-0049-A953-DD8A48467254}"/>
              </a:ext>
            </a:extLst>
          </p:cNvPr>
          <p:cNvSpPr txBox="1"/>
          <p:nvPr/>
        </p:nvSpPr>
        <p:spPr>
          <a:xfrm>
            <a:off x="6431480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ACB95D-819B-9144-91DB-393B6506DD72}"/>
              </a:ext>
            </a:extLst>
          </p:cNvPr>
          <p:cNvSpPr/>
          <p:nvPr/>
        </p:nvSpPr>
        <p:spPr>
          <a:xfrm>
            <a:off x="4471537" y="469535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802717-B9A6-AD4E-AACA-E35E48D694D7}"/>
              </a:ext>
            </a:extLst>
          </p:cNvPr>
          <p:cNvCxnSpPr/>
          <p:nvPr/>
        </p:nvCxnSpPr>
        <p:spPr>
          <a:xfrm flipH="1">
            <a:off x="4284788" y="51772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F13E14-8C95-D44A-A0AC-147065C05A8F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5691689" y="4236194"/>
            <a:ext cx="182187" cy="439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2555DCC-F4AE-1442-9F75-9133DE2C38E9}"/>
              </a:ext>
            </a:extLst>
          </p:cNvPr>
          <p:cNvSpPr/>
          <p:nvPr/>
        </p:nvSpPr>
        <p:spPr>
          <a:xfrm>
            <a:off x="5027219" y="3814308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B7CCA-A022-4D49-8BBF-0ED6529D123E}"/>
              </a:ext>
            </a:extLst>
          </p:cNvPr>
          <p:cNvCxnSpPr>
            <a:cxnSpLocks/>
          </p:cNvCxnSpPr>
          <p:nvPr/>
        </p:nvCxnSpPr>
        <p:spPr>
          <a:xfrm>
            <a:off x="5027219" y="5189627"/>
            <a:ext cx="218266" cy="467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73FA6F8-C147-3C44-AC39-3118D32A5A6D}"/>
              </a:ext>
            </a:extLst>
          </p:cNvPr>
          <p:cNvSpPr txBox="1"/>
          <p:nvPr/>
        </p:nvSpPr>
        <p:spPr>
          <a:xfrm>
            <a:off x="5191710" y="558757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474611-B5FD-0D47-8ECF-E2B3C1CE09D5}"/>
              </a:ext>
            </a:extLst>
          </p:cNvPr>
          <p:cNvSpPr txBox="1"/>
          <p:nvPr/>
        </p:nvSpPr>
        <p:spPr>
          <a:xfrm>
            <a:off x="5782782" y="465035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FBABF2-054A-0348-B881-C58B5A171BC4}"/>
              </a:ext>
            </a:extLst>
          </p:cNvPr>
          <p:cNvSpPr txBox="1"/>
          <p:nvPr/>
        </p:nvSpPr>
        <p:spPr>
          <a:xfrm>
            <a:off x="4052586" y="553490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A3E19A-445E-AE40-ACEA-E03D26CF81FC}"/>
              </a:ext>
            </a:extLst>
          </p:cNvPr>
          <p:cNvCxnSpPr>
            <a:cxnSpLocks/>
            <a:stCxn id="29" idx="3"/>
            <a:endCxn id="49" idx="0"/>
          </p:cNvCxnSpPr>
          <p:nvPr/>
        </p:nvCxnSpPr>
        <p:spPr>
          <a:xfrm flipH="1">
            <a:off x="5416457" y="3510047"/>
            <a:ext cx="191826" cy="304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57048B-14AD-974F-A061-35D7520EE1D8}"/>
              </a:ext>
            </a:extLst>
          </p:cNvPr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B57AAB-9D8D-2647-A20C-4F14A5485896}"/>
              </a:ext>
            </a:extLst>
          </p:cNvPr>
          <p:cNvCxnSpPr>
            <a:stCxn id="60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DC0BB-1573-A44C-B511-328C5F665B3A}"/>
              </a:ext>
            </a:extLst>
          </p:cNvPr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1252A0-A557-CF45-95BE-6F4ADF48A6CE}"/>
              </a:ext>
            </a:extLst>
          </p:cNvPr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BB82F-7F4E-4941-9CD6-631950F1DE38}"/>
              </a:ext>
            </a:extLst>
          </p:cNvPr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400246-78F6-5F45-B114-4CA96EDEB62D}"/>
              </a:ext>
            </a:extLst>
          </p:cNvPr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C13B22-B87C-F642-9F43-CFBA320A14DD}"/>
              </a:ext>
            </a:extLst>
          </p:cNvPr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C68C96F-362B-BF4B-B5BE-643CA4507584}"/>
              </a:ext>
            </a:extLst>
          </p:cNvPr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9CD6E6-E36D-AB47-AEEB-B3AF56E9E645}"/>
              </a:ext>
            </a:extLst>
          </p:cNvPr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72A84E-2A44-BF49-8AAC-2FA258ABC095}"/>
              </a:ext>
            </a:extLst>
          </p:cNvPr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DF4900-E2A0-914F-AB5C-BB4F3B80391B}"/>
              </a:ext>
            </a:extLst>
          </p:cNvPr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E089ED-899E-654B-8D87-06030D70C363}"/>
              </a:ext>
            </a:extLst>
          </p:cNvPr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67485F-A20C-E345-9B83-E3FAEF57F1EC}"/>
              </a:ext>
            </a:extLst>
          </p:cNvPr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9" name="Curved Down Arrow 30">
            <a:extLst>
              <a:ext uri="{FF2B5EF4-FFF2-40B4-BE49-F238E27FC236}">
                <a16:creationId xmlns:a16="http://schemas.microsoft.com/office/drawing/2014/main" id="{AF4F95FF-1191-8949-BAF2-D8D70E5F0FFB}"/>
              </a:ext>
            </a:extLst>
          </p:cNvPr>
          <p:cNvSpPr/>
          <p:nvPr/>
        </p:nvSpPr>
        <p:spPr>
          <a:xfrm rot="19367118" flipH="1">
            <a:off x="268322" y="3640030"/>
            <a:ext cx="996756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4769A0E-3E6D-8F4E-B4D4-FDFEBD4A8B0D}"/>
              </a:ext>
            </a:extLst>
          </p:cNvPr>
          <p:cNvSpPr/>
          <p:nvPr/>
        </p:nvSpPr>
        <p:spPr>
          <a:xfrm>
            <a:off x="6939564" y="4371133"/>
            <a:ext cx="1533236" cy="64405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(20)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65A14A-517E-6A4F-AF6C-96F86BB29C01}"/>
              </a:ext>
            </a:extLst>
          </p:cNvPr>
          <p:cNvSpPr/>
          <p:nvPr/>
        </p:nvSpPr>
        <p:spPr>
          <a:xfrm>
            <a:off x="10947325" y="4403217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A3E0C5-DF2B-0E4F-A404-620D1825CE21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704310" y="3807050"/>
            <a:ext cx="375298" cy="529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C78148-3F6F-384F-9ADE-230C2909A2EF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1611795" y="4825103"/>
            <a:ext cx="256107" cy="45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61D6AA-BD52-354E-9BCB-52F646779271}"/>
              </a:ext>
            </a:extLst>
          </p:cNvPr>
          <p:cNvSpPr txBox="1"/>
          <p:nvPr/>
        </p:nvSpPr>
        <p:spPr>
          <a:xfrm>
            <a:off x="11782507" y="523394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CC89223-F74B-7D47-823C-2ACBD7E8AF60}"/>
              </a:ext>
            </a:extLst>
          </p:cNvPr>
          <p:cNvSpPr/>
          <p:nvPr/>
        </p:nvSpPr>
        <p:spPr>
          <a:xfrm>
            <a:off x="9157831" y="4292080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034E5F-8E5D-6E4D-957B-867551B281B9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9009164" y="4713966"/>
            <a:ext cx="262672" cy="475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71ED4C-8425-4E40-AA7F-73C96D5073B8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10630073" y="3807050"/>
            <a:ext cx="564400" cy="60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9E501B0-03F2-A646-941D-B5F00C239043}"/>
              </a:ext>
            </a:extLst>
          </p:cNvPr>
          <p:cNvSpPr/>
          <p:nvPr/>
        </p:nvSpPr>
        <p:spPr>
          <a:xfrm>
            <a:off x="9965603" y="3385164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876E39-435B-C340-BA6B-D80ED81F0FE1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9822301" y="4713966"/>
            <a:ext cx="266469" cy="51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8674DE3-2110-2042-898D-3325ABE541CD}"/>
              </a:ext>
            </a:extLst>
          </p:cNvPr>
          <p:cNvSpPr txBox="1"/>
          <p:nvPr/>
        </p:nvSpPr>
        <p:spPr>
          <a:xfrm>
            <a:off x="9998051" y="51998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1FF31-2852-AA48-A62D-44B8821491A0}"/>
              </a:ext>
            </a:extLst>
          </p:cNvPr>
          <p:cNvSpPr txBox="1"/>
          <p:nvPr/>
        </p:nvSpPr>
        <p:spPr>
          <a:xfrm>
            <a:off x="10719827" y="521768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656DA6-C727-1744-AD18-528B8DFA8C03}"/>
              </a:ext>
            </a:extLst>
          </p:cNvPr>
          <p:cNvSpPr txBox="1"/>
          <p:nvPr/>
        </p:nvSpPr>
        <p:spPr>
          <a:xfrm>
            <a:off x="8821643" y="51998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B5DD08-47CA-F349-B216-D84AEAA50112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10866405" y="4825103"/>
            <a:ext cx="194925" cy="45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5C4C13E3-9CAC-F747-B0C4-1D9F018D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02" y="2127615"/>
            <a:ext cx="618772" cy="618772"/>
          </a:xfrm>
          <a:prstGeom prst="rect">
            <a:avLst/>
          </a:prstGeom>
        </p:spPr>
      </p:pic>
      <p:sp>
        <p:nvSpPr>
          <p:cNvPr id="75" name="Curved Down Arrow 30">
            <a:extLst>
              <a:ext uri="{FF2B5EF4-FFF2-40B4-BE49-F238E27FC236}">
                <a16:creationId xmlns:a16="http://schemas.microsoft.com/office/drawing/2014/main" id="{C0A6BC39-134F-254E-BC7F-AA5C9DEC559A}"/>
              </a:ext>
            </a:extLst>
          </p:cNvPr>
          <p:cNvSpPr/>
          <p:nvPr/>
        </p:nvSpPr>
        <p:spPr>
          <a:xfrm>
            <a:off x="5333812" y="2746387"/>
            <a:ext cx="1127559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Up Arrow 4">
            <a:extLst>
              <a:ext uri="{FF2B5EF4-FFF2-40B4-BE49-F238E27FC236}">
                <a16:creationId xmlns:a16="http://schemas.microsoft.com/office/drawing/2014/main" id="{E12C02C1-2493-974B-97C9-7FF3BEFC160E}"/>
              </a:ext>
            </a:extLst>
          </p:cNvPr>
          <p:cNvSpPr/>
          <p:nvPr/>
        </p:nvSpPr>
        <p:spPr>
          <a:xfrm>
            <a:off x="2937164" y="5939889"/>
            <a:ext cx="6168684" cy="608693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4E107-FF85-FD41-99C8-F1411B110AE9}"/>
              </a:ext>
            </a:extLst>
          </p:cNvPr>
          <p:cNvSpPr txBox="1"/>
          <p:nvPr/>
        </p:nvSpPr>
        <p:spPr>
          <a:xfrm>
            <a:off x="3472450" y="5967032"/>
            <a:ext cx="520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also known as a L-R rotation about the root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59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950" y="390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“Complex”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406" y="1835574"/>
            <a:ext cx="10515600" cy="4351338"/>
          </a:xfrm>
        </p:spPr>
        <p:txBody>
          <a:bodyPr/>
          <a:lstStyle/>
          <a:p>
            <a:r>
              <a:rPr lang="en-US" dirty="0"/>
              <a:t>But what if we do a </a:t>
            </a:r>
            <a:r>
              <a:rPr lang="en-US" b="1" dirty="0">
                <a:solidFill>
                  <a:schemeClr val="accent1"/>
                </a:solidFill>
              </a:rPr>
              <a:t>left rotation </a:t>
            </a:r>
            <a:r>
              <a:rPr lang="en-US" dirty="0"/>
              <a:t>about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… followed by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right rotation about 20?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912BA22-CC22-664E-B5E9-71C7F54A63BC}"/>
              </a:ext>
            </a:extLst>
          </p:cNvPr>
          <p:cNvSpPr/>
          <p:nvPr/>
        </p:nvSpPr>
        <p:spPr>
          <a:xfrm>
            <a:off x="2730487" y="4353392"/>
            <a:ext cx="1533236" cy="644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(10)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F0B42-7D57-0241-AFE9-F791602FB5EF}"/>
              </a:ext>
            </a:extLst>
          </p:cNvPr>
          <p:cNvSpPr/>
          <p:nvPr/>
        </p:nvSpPr>
        <p:spPr>
          <a:xfrm>
            <a:off x="5494278" y="3088161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B2B15C-4CA5-7B4C-AD42-9EEFEDF99AA9}"/>
              </a:ext>
            </a:extLst>
          </p:cNvPr>
          <p:cNvCxnSpPr>
            <a:cxnSpLocks/>
          </p:cNvCxnSpPr>
          <p:nvPr/>
        </p:nvCxnSpPr>
        <p:spPr>
          <a:xfrm flipH="1">
            <a:off x="4990522" y="4263107"/>
            <a:ext cx="257568" cy="43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216A56-95C6-AB4A-9444-DBEF91C15289}"/>
              </a:ext>
            </a:extLst>
          </p:cNvPr>
          <p:cNvCxnSpPr/>
          <p:nvPr/>
        </p:nvCxnSpPr>
        <p:spPr>
          <a:xfrm>
            <a:off x="6186255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DD9B7C-C005-0049-A953-DD8A48467254}"/>
              </a:ext>
            </a:extLst>
          </p:cNvPr>
          <p:cNvSpPr txBox="1"/>
          <p:nvPr/>
        </p:nvSpPr>
        <p:spPr>
          <a:xfrm>
            <a:off x="6431480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ACB95D-819B-9144-91DB-393B6506DD72}"/>
              </a:ext>
            </a:extLst>
          </p:cNvPr>
          <p:cNvSpPr/>
          <p:nvPr/>
        </p:nvSpPr>
        <p:spPr>
          <a:xfrm>
            <a:off x="4471537" y="4695357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802717-B9A6-AD4E-AACA-E35E48D694D7}"/>
              </a:ext>
            </a:extLst>
          </p:cNvPr>
          <p:cNvCxnSpPr/>
          <p:nvPr/>
        </p:nvCxnSpPr>
        <p:spPr>
          <a:xfrm flipH="1">
            <a:off x="4284788" y="517727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F13E14-8C95-D44A-A0AC-147065C05A8F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5691689" y="4236194"/>
            <a:ext cx="182187" cy="439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2555DCC-F4AE-1442-9F75-9133DE2C38E9}"/>
              </a:ext>
            </a:extLst>
          </p:cNvPr>
          <p:cNvSpPr/>
          <p:nvPr/>
        </p:nvSpPr>
        <p:spPr>
          <a:xfrm>
            <a:off x="5027219" y="3814308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B7CCA-A022-4D49-8BBF-0ED6529D123E}"/>
              </a:ext>
            </a:extLst>
          </p:cNvPr>
          <p:cNvCxnSpPr>
            <a:cxnSpLocks/>
          </p:cNvCxnSpPr>
          <p:nvPr/>
        </p:nvCxnSpPr>
        <p:spPr>
          <a:xfrm>
            <a:off x="5027219" y="5189627"/>
            <a:ext cx="218266" cy="467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73FA6F8-C147-3C44-AC39-3118D32A5A6D}"/>
              </a:ext>
            </a:extLst>
          </p:cNvPr>
          <p:cNvSpPr txBox="1"/>
          <p:nvPr/>
        </p:nvSpPr>
        <p:spPr>
          <a:xfrm>
            <a:off x="5191710" y="5587570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474611-B5FD-0D47-8ECF-E2B3C1CE09D5}"/>
              </a:ext>
            </a:extLst>
          </p:cNvPr>
          <p:cNvSpPr txBox="1"/>
          <p:nvPr/>
        </p:nvSpPr>
        <p:spPr>
          <a:xfrm>
            <a:off x="5782782" y="4650352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FBABF2-054A-0348-B881-C58B5A171BC4}"/>
              </a:ext>
            </a:extLst>
          </p:cNvPr>
          <p:cNvSpPr txBox="1"/>
          <p:nvPr/>
        </p:nvSpPr>
        <p:spPr>
          <a:xfrm>
            <a:off x="4052586" y="553490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A3E19A-445E-AE40-ACEA-E03D26CF81FC}"/>
              </a:ext>
            </a:extLst>
          </p:cNvPr>
          <p:cNvCxnSpPr>
            <a:cxnSpLocks/>
            <a:stCxn id="29" idx="3"/>
            <a:endCxn id="49" idx="0"/>
          </p:cNvCxnSpPr>
          <p:nvPr/>
        </p:nvCxnSpPr>
        <p:spPr>
          <a:xfrm flipH="1">
            <a:off x="5416457" y="3510047"/>
            <a:ext cx="191826" cy="304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A57048B-14AD-974F-A061-35D7520EE1D8}"/>
              </a:ext>
            </a:extLst>
          </p:cNvPr>
          <p:cNvSpPr/>
          <p:nvPr/>
        </p:nvSpPr>
        <p:spPr>
          <a:xfrm>
            <a:off x="1548063" y="3088161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B57AAB-9D8D-2647-A20C-4F14A5485896}"/>
              </a:ext>
            </a:extLst>
          </p:cNvPr>
          <p:cNvCxnSpPr>
            <a:stCxn id="60" idx="3"/>
          </p:cNvCxnSpPr>
          <p:nvPr/>
        </p:nvCxnSpPr>
        <p:spPr>
          <a:xfrm flipH="1">
            <a:off x="1288571" y="351004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DC0BB-1573-A44C-B511-328C5F665B3A}"/>
              </a:ext>
            </a:extLst>
          </p:cNvPr>
          <p:cNvCxnSpPr/>
          <p:nvPr/>
        </p:nvCxnSpPr>
        <p:spPr>
          <a:xfrm>
            <a:off x="2240040" y="3537504"/>
            <a:ext cx="345990" cy="39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01252A0-A557-CF45-95BE-6F4ADF48A6CE}"/>
              </a:ext>
            </a:extLst>
          </p:cNvPr>
          <p:cNvSpPr txBox="1"/>
          <p:nvPr/>
        </p:nvSpPr>
        <p:spPr>
          <a:xfrm>
            <a:off x="2485265" y="386877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BB82F-7F4E-4941-9CD6-631950F1DE38}"/>
              </a:ext>
            </a:extLst>
          </p:cNvPr>
          <p:cNvSpPr/>
          <p:nvPr/>
        </p:nvSpPr>
        <p:spPr>
          <a:xfrm>
            <a:off x="769588" y="3990973"/>
            <a:ext cx="778475" cy="49427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400246-78F6-5F45-B114-4CA96EDEB62D}"/>
              </a:ext>
            </a:extLst>
          </p:cNvPr>
          <p:cNvCxnSpPr/>
          <p:nvPr/>
        </p:nvCxnSpPr>
        <p:spPr>
          <a:xfrm flipH="1">
            <a:off x="582839" y="4472887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C13B22-B87C-F642-9F43-CFBA320A14DD}"/>
              </a:ext>
            </a:extLst>
          </p:cNvPr>
          <p:cNvCxnSpPr/>
          <p:nvPr/>
        </p:nvCxnSpPr>
        <p:spPr>
          <a:xfrm>
            <a:off x="1375068" y="4472887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2C68C96F-362B-BF4B-B5BE-643CA4507584}"/>
              </a:ext>
            </a:extLst>
          </p:cNvPr>
          <p:cNvSpPr/>
          <p:nvPr/>
        </p:nvSpPr>
        <p:spPr>
          <a:xfrm>
            <a:off x="1515112" y="5015191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9CD6E6-E36D-AB47-AEEB-B3AF56E9E645}"/>
              </a:ext>
            </a:extLst>
          </p:cNvPr>
          <p:cNvCxnSpPr/>
          <p:nvPr/>
        </p:nvCxnSpPr>
        <p:spPr>
          <a:xfrm flipH="1">
            <a:off x="1333292" y="5509461"/>
            <a:ext cx="373497" cy="48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72A84E-2A44-BF49-8AAC-2FA258ABC095}"/>
              </a:ext>
            </a:extLst>
          </p:cNvPr>
          <p:cNvCxnSpPr/>
          <p:nvPr/>
        </p:nvCxnSpPr>
        <p:spPr>
          <a:xfrm>
            <a:off x="2125521" y="5509461"/>
            <a:ext cx="359744" cy="524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DF4900-E2A0-914F-AB5C-BB4F3B80391B}"/>
              </a:ext>
            </a:extLst>
          </p:cNvPr>
          <p:cNvSpPr txBox="1"/>
          <p:nvPr/>
        </p:nvSpPr>
        <p:spPr>
          <a:xfrm>
            <a:off x="1133892" y="5939889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E089ED-899E-654B-8D87-06030D70C363}"/>
              </a:ext>
            </a:extLst>
          </p:cNvPr>
          <p:cNvSpPr txBox="1"/>
          <p:nvPr/>
        </p:nvSpPr>
        <p:spPr>
          <a:xfrm>
            <a:off x="2446282" y="6047196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67485F-A20C-E345-9B83-E3FAEF57F1EC}"/>
              </a:ext>
            </a:extLst>
          </p:cNvPr>
          <p:cNvSpPr txBox="1"/>
          <p:nvPr/>
        </p:nvSpPr>
        <p:spPr>
          <a:xfrm>
            <a:off x="350637" y="483052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9" name="Curved Down Arrow 30">
            <a:extLst>
              <a:ext uri="{FF2B5EF4-FFF2-40B4-BE49-F238E27FC236}">
                <a16:creationId xmlns:a16="http://schemas.microsoft.com/office/drawing/2014/main" id="{AF4F95FF-1191-8949-BAF2-D8D70E5F0FFB}"/>
              </a:ext>
            </a:extLst>
          </p:cNvPr>
          <p:cNvSpPr/>
          <p:nvPr/>
        </p:nvSpPr>
        <p:spPr>
          <a:xfrm rot="19367118" flipH="1">
            <a:off x="268322" y="3640030"/>
            <a:ext cx="996756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4769A0E-3E6D-8F4E-B4D4-FDFEBD4A8B0D}"/>
              </a:ext>
            </a:extLst>
          </p:cNvPr>
          <p:cNvSpPr/>
          <p:nvPr/>
        </p:nvSpPr>
        <p:spPr>
          <a:xfrm>
            <a:off x="6939564" y="4371133"/>
            <a:ext cx="1533236" cy="64405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(20)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65A14A-517E-6A4F-AF6C-96F86BB29C01}"/>
              </a:ext>
            </a:extLst>
          </p:cNvPr>
          <p:cNvSpPr/>
          <p:nvPr/>
        </p:nvSpPr>
        <p:spPr>
          <a:xfrm>
            <a:off x="10947325" y="4403217"/>
            <a:ext cx="778475" cy="4942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A3E0C5-DF2B-0E4F-A404-620D1825CE21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704310" y="3807050"/>
            <a:ext cx="375298" cy="529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C78148-3F6F-384F-9ADE-230C2909A2EF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1611795" y="4825103"/>
            <a:ext cx="256107" cy="45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61D6AA-BD52-354E-9BCB-52F646779271}"/>
              </a:ext>
            </a:extLst>
          </p:cNvPr>
          <p:cNvSpPr txBox="1"/>
          <p:nvPr/>
        </p:nvSpPr>
        <p:spPr>
          <a:xfrm>
            <a:off x="11782507" y="5233943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CC89223-F74B-7D47-823C-2ACBD7E8AF60}"/>
              </a:ext>
            </a:extLst>
          </p:cNvPr>
          <p:cNvSpPr/>
          <p:nvPr/>
        </p:nvSpPr>
        <p:spPr>
          <a:xfrm>
            <a:off x="9157831" y="4292080"/>
            <a:ext cx="778475" cy="49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034E5F-8E5D-6E4D-957B-867551B281B9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9009164" y="4713966"/>
            <a:ext cx="262672" cy="475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71ED4C-8425-4E40-AA7F-73C96D5073B8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10630073" y="3807050"/>
            <a:ext cx="564400" cy="60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9E501B0-03F2-A646-941D-B5F00C239043}"/>
              </a:ext>
            </a:extLst>
          </p:cNvPr>
          <p:cNvSpPr/>
          <p:nvPr/>
        </p:nvSpPr>
        <p:spPr>
          <a:xfrm>
            <a:off x="9965603" y="3385164"/>
            <a:ext cx="778475" cy="49427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876E39-435B-C340-BA6B-D80ED81F0FE1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9822301" y="4713966"/>
            <a:ext cx="266469" cy="519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8674DE3-2110-2042-898D-3325ABE541CD}"/>
              </a:ext>
            </a:extLst>
          </p:cNvPr>
          <p:cNvSpPr txBox="1"/>
          <p:nvPr/>
        </p:nvSpPr>
        <p:spPr>
          <a:xfrm>
            <a:off x="9998051" y="51998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1FF31-2852-AA48-A62D-44B8821491A0}"/>
              </a:ext>
            </a:extLst>
          </p:cNvPr>
          <p:cNvSpPr txBox="1"/>
          <p:nvPr/>
        </p:nvSpPr>
        <p:spPr>
          <a:xfrm>
            <a:off x="10719827" y="5217685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656DA6-C727-1744-AD18-528B8DFA8C03}"/>
              </a:ext>
            </a:extLst>
          </p:cNvPr>
          <p:cNvSpPr txBox="1"/>
          <p:nvPr/>
        </p:nvSpPr>
        <p:spPr>
          <a:xfrm>
            <a:off x="8821643" y="5199857"/>
            <a:ext cx="2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B5DD08-47CA-F349-B216-D84AEAA50112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10866405" y="4825103"/>
            <a:ext cx="194925" cy="45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5C4C13E3-9CAC-F747-B0C4-1D9F018D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02" y="2127615"/>
            <a:ext cx="618772" cy="618772"/>
          </a:xfrm>
          <a:prstGeom prst="rect">
            <a:avLst/>
          </a:prstGeom>
        </p:spPr>
      </p:pic>
      <p:sp>
        <p:nvSpPr>
          <p:cNvPr id="75" name="Curved Down Arrow 30">
            <a:extLst>
              <a:ext uri="{FF2B5EF4-FFF2-40B4-BE49-F238E27FC236}">
                <a16:creationId xmlns:a16="http://schemas.microsoft.com/office/drawing/2014/main" id="{C0A6BC39-134F-254E-BC7F-AA5C9DEC559A}"/>
              </a:ext>
            </a:extLst>
          </p:cNvPr>
          <p:cNvSpPr/>
          <p:nvPr/>
        </p:nvSpPr>
        <p:spPr>
          <a:xfrm>
            <a:off x="5333812" y="2746387"/>
            <a:ext cx="1127559" cy="457268"/>
          </a:xfrm>
          <a:prstGeom prst="curvedDownArrow">
            <a:avLst>
              <a:gd name="adj1" fmla="val 25000"/>
              <a:gd name="adj2" fmla="val 50000"/>
              <a:gd name="adj3" fmla="val 26427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7E62079-C876-F04D-A5D4-D78A7147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206" y="536852"/>
            <a:ext cx="1565216" cy="886955"/>
          </a:xfrm>
          <a:prstGeom prst="rect">
            <a:avLst/>
          </a:prstGeom>
        </p:spPr>
      </p:pic>
      <p:sp>
        <p:nvSpPr>
          <p:cNvPr id="76" name="Curved Up Arrow 75">
            <a:extLst>
              <a:ext uri="{FF2B5EF4-FFF2-40B4-BE49-F238E27FC236}">
                <a16:creationId xmlns:a16="http://schemas.microsoft.com/office/drawing/2014/main" id="{2B8FC576-4489-D745-9C53-B2362C58249F}"/>
              </a:ext>
            </a:extLst>
          </p:cNvPr>
          <p:cNvSpPr/>
          <p:nvPr/>
        </p:nvSpPr>
        <p:spPr>
          <a:xfrm>
            <a:off x="2937164" y="5939889"/>
            <a:ext cx="6168684" cy="608693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9A8A54-3952-5B4E-BB5D-C10475A5BDFC}"/>
              </a:ext>
            </a:extLst>
          </p:cNvPr>
          <p:cNvSpPr txBox="1"/>
          <p:nvPr/>
        </p:nvSpPr>
        <p:spPr>
          <a:xfrm>
            <a:off x="3472450" y="5967032"/>
            <a:ext cx="520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also known as a L-R rotation about the root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17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7A8-3EFD-AF47-86F6-E4A6742C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4 cases of rotations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063D7A-BDAA-414A-B06F-FA40331D655C}"/>
              </a:ext>
            </a:extLst>
          </p:cNvPr>
          <p:cNvSpPr/>
          <p:nvPr/>
        </p:nvSpPr>
        <p:spPr>
          <a:xfrm>
            <a:off x="1797445" y="1838470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B958BF-8E53-BB4E-817E-2A78480199C9}"/>
              </a:ext>
            </a:extLst>
          </p:cNvPr>
          <p:cNvCxnSpPr>
            <a:cxnSpLocks/>
          </p:cNvCxnSpPr>
          <p:nvPr/>
        </p:nvCxnSpPr>
        <p:spPr>
          <a:xfrm flipH="1">
            <a:off x="1533240" y="2140486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520A3A-15CF-F146-AC0B-81F5F957A5FE}"/>
              </a:ext>
            </a:extLst>
          </p:cNvPr>
          <p:cNvSpPr/>
          <p:nvPr/>
        </p:nvSpPr>
        <p:spPr>
          <a:xfrm>
            <a:off x="1265867" y="2493818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0F49D8-B3D1-0142-924D-857A7A374B17}"/>
              </a:ext>
            </a:extLst>
          </p:cNvPr>
          <p:cNvSpPr/>
          <p:nvPr/>
        </p:nvSpPr>
        <p:spPr>
          <a:xfrm>
            <a:off x="742556" y="3157804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AAF5B5-CA08-D445-A073-26C3FBB1AAA9}"/>
              </a:ext>
            </a:extLst>
          </p:cNvPr>
          <p:cNvCxnSpPr>
            <a:cxnSpLocks/>
          </p:cNvCxnSpPr>
          <p:nvPr/>
        </p:nvCxnSpPr>
        <p:spPr>
          <a:xfrm flipH="1">
            <a:off x="1005306" y="2813793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3C7CB5-111A-734A-9324-1B770A0B0355}"/>
              </a:ext>
            </a:extLst>
          </p:cNvPr>
          <p:cNvSpPr txBox="1"/>
          <p:nvPr/>
        </p:nvSpPr>
        <p:spPr>
          <a:xfrm>
            <a:off x="694917" y="3776268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“Zig-Zig”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8FA77F-DE8C-2945-B7D1-E31B51AA464E}"/>
              </a:ext>
            </a:extLst>
          </p:cNvPr>
          <p:cNvSpPr/>
          <p:nvPr/>
        </p:nvSpPr>
        <p:spPr>
          <a:xfrm>
            <a:off x="3616760" y="1883186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13EBC-C770-044D-81C5-0F0B6AD35466}"/>
              </a:ext>
            </a:extLst>
          </p:cNvPr>
          <p:cNvCxnSpPr>
            <a:cxnSpLocks/>
          </p:cNvCxnSpPr>
          <p:nvPr/>
        </p:nvCxnSpPr>
        <p:spPr>
          <a:xfrm flipH="1">
            <a:off x="3352555" y="2185202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FF6F68C-8465-F544-922A-A021244FB45A}"/>
              </a:ext>
            </a:extLst>
          </p:cNvPr>
          <p:cNvSpPr/>
          <p:nvPr/>
        </p:nvSpPr>
        <p:spPr>
          <a:xfrm>
            <a:off x="3085182" y="2538534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3BD703-CFF4-F647-A8F2-5C011B51DFF4}"/>
              </a:ext>
            </a:extLst>
          </p:cNvPr>
          <p:cNvSpPr/>
          <p:nvPr/>
        </p:nvSpPr>
        <p:spPr>
          <a:xfrm>
            <a:off x="3359231" y="3257770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07F9D0-DBDE-5A46-BC48-02DC593E5BF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388765" y="2895051"/>
            <a:ext cx="170871" cy="362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7EE636-DA1E-334B-8406-A053A64775E5}"/>
              </a:ext>
            </a:extLst>
          </p:cNvPr>
          <p:cNvSpPr txBox="1"/>
          <p:nvPr/>
        </p:nvSpPr>
        <p:spPr>
          <a:xfrm>
            <a:off x="2514232" y="3820984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“Zig-Zag”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CB1872-CA31-BC42-BE84-2ACA8E338D2A}"/>
              </a:ext>
            </a:extLst>
          </p:cNvPr>
          <p:cNvSpPr/>
          <p:nvPr/>
        </p:nvSpPr>
        <p:spPr>
          <a:xfrm>
            <a:off x="6007482" y="1922890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9D0CDB-82F0-5144-A242-DD6A9C07C1FB}"/>
              </a:ext>
            </a:extLst>
          </p:cNvPr>
          <p:cNvCxnSpPr>
            <a:cxnSpLocks/>
            <a:stCxn id="19" idx="5"/>
            <a:endCxn id="21" idx="0"/>
          </p:cNvCxnSpPr>
          <p:nvPr/>
        </p:nvCxnSpPr>
        <p:spPr>
          <a:xfrm>
            <a:off x="6349595" y="2243379"/>
            <a:ext cx="358294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DA24B8-B194-2B49-9A73-5D64982E43DE}"/>
              </a:ext>
            </a:extLst>
          </p:cNvPr>
          <p:cNvSpPr/>
          <p:nvPr/>
        </p:nvSpPr>
        <p:spPr>
          <a:xfrm>
            <a:off x="6507484" y="2603881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3F62AC-9AF2-7F4F-8300-875160BBB2B9}"/>
              </a:ext>
            </a:extLst>
          </p:cNvPr>
          <p:cNvSpPr/>
          <p:nvPr/>
        </p:nvSpPr>
        <p:spPr>
          <a:xfrm>
            <a:off x="6264663" y="3284872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9FCFAF-9EF1-EC4D-8F12-7B49CD565AFD}"/>
              </a:ext>
            </a:extLst>
          </p:cNvPr>
          <p:cNvCxnSpPr>
            <a:cxnSpLocks/>
            <a:stCxn id="21" idx="4"/>
            <a:endCxn id="22" idx="7"/>
          </p:cNvCxnSpPr>
          <p:nvPr/>
        </p:nvCxnSpPr>
        <p:spPr>
          <a:xfrm flipH="1">
            <a:off x="6606776" y="2979357"/>
            <a:ext cx="101113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4214C2-AF17-264D-BA54-0EE63877E91B}"/>
              </a:ext>
            </a:extLst>
          </p:cNvPr>
          <p:cNvSpPr txBox="1"/>
          <p:nvPr/>
        </p:nvSpPr>
        <p:spPr>
          <a:xfrm>
            <a:off x="5840013" y="3894705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“Zag-Zig”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7CC90E-F9F3-2E4A-AB52-7A16F3D7EEF5}"/>
              </a:ext>
            </a:extLst>
          </p:cNvPr>
          <p:cNvSpPr/>
          <p:nvPr/>
        </p:nvSpPr>
        <p:spPr>
          <a:xfrm>
            <a:off x="8420805" y="1941676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B24C6-938C-6A4A-AF04-30A2B1067400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8762918" y="2262165"/>
            <a:ext cx="318632" cy="366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BDDAF1-FE65-FE45-BBE1-F7A9F072A15B}"/>
              </a:ext>
            </a:extLst>
          </p:cNvPr>
          <p:cNvSpPr/>
          <p:nvPr/>
        </p:nvSpPr>
        <p:spPr>
          <a:xfrm>
            <a:off x="9022853" y="2574114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F8EF31-84BC-024A-BE2E-C7B6E3DDD445}"/>
              </a:ext>
            </a:extLst>
          </p:cNvPr>
          <p:cNvSpPr/>
          <p:nvPr/>
        </p:nvSpPr>
        <p:spPr>
          <a:xfrm>
            <a:off x="9599732" y="3345542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BC3A78-E86C-D544-AAFD-FD0E9D5C152A}"/>
              </a:ext>
            </a:extLst>
          </p:cNvPr>
          <p:cNvCxnSpPr>
            <a:cxnSpLocks/>
            <a:stCxn id="33" idx="5"/>
            <a:endCxn id="34" idx="1"/>
          </p:cNvCxnSpPr>
          <p:nvPr/>
        </p:nvCxnSpPr>
        <p:spPr>
          <a:xfrm>
            <a:off x="9364966" y="2894603"/>
            <a:ext cx="293463" cy="50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57C3788-C9F3-F448-A821-D6F1EA143CD3}"/>
              </a:ext>
            </a:extLst>
          </p:cNvPr>
          <p:cNvSpPr txBox="1"/>
          <p:nvPr/>
        </p:nvSpPr>
        <p:spPr>
          <a:xfrm>
            <a:off x="8597515" y="3911460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“Zag-Zag”</a:t>
            </a:r>
          </a:p>
        </p:txBody>
      </p:sp>
    </p:spTree>
    <p:extLst>
      <p:ext uri="{BB962C8B-B14F-4D97-AF65-F5344CB8AC3E}">
        <p14:creationId xmlns:p14="http://schemas.microsoft.com/office/powerpoint/2010/main" val="264096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Trees: Insertion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Which among the following insertion sequences is the one that produced this BST?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47909" y="330577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56351" y="29373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50189" y="3687285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5"/>
          </p:cNvCxnSpPr>
          <p:nvPr/>
        </p:nvCxnSpPr>
        <p:spPr>
          <a:xfrm>
            <a:off x="5217059" y="367889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5789" y="299103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388107" y="409259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Oval 13"/>
          <p:cNvSpPr/>
          <p:nvPr/>
        </p:nvSpPr>
        <p:spPr>
          <a:xfrm>
            <a:off x="4289159" y="410130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6186311" y="3355063"/>
            <a:ext cx="547893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6" name="Oval 15"/>
          <p:cNvSpPr/>
          <p:nvPr/>
        </p:nvSpPr>
        <p:spPr>
          <a:xfrm>
            <a:off x="5466284" y="2659864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48190" y="4506923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925985" y="485488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ounded Rectangle 551"/>
          <p:cNvSpPr/>
          <p:nvPr/>
        </p:nvSpPr>
        <p:spPr>
          <a:xfrm>
            <a:off x="838200" y="3132788"/>
            <a:ext cx="1884540" cy="60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11, 6, 2, 0, 4, 5</a:t>
            </a:r>
          </a:p>
        </p:txBody>
      </p:sp>
      <p:sp>
        <p:nvSpPr>
          <p:cNvPr id="23" name="Rounded Rectangle 551"/>
          <p:cNvSpPr/>
          <p:nvPr/>
        </p:nvSpPr>
        <p:spPr>
          <a:xfrm>
            <a:off x="844608" y="3939649"/>
            <a:ext cx="1884540" cy="6047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2, 6, 11, 4, 0,  5</a:t>
            </a:r>
          </a:p>
        </p:txBody>
      </p:sp>
      <p:sp>
        <p:nvSpPr>
          <p:cNvPr id="24" name="Rounded Rectangle 551"/>
          <p:cNvSpPr/>
          <p:nvPr/>
        </p:nvSpPr>
        <p:spPr>
          <a:xfrm>
            <a:off x="838200" y="4920617"/>
            <a:ext cx="1884540" cy="60471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6, 11, 2, 0, 5, 4</a:t>
            </a:r>
          </a:p>
        </p:txBody>
      </p:sp>
      <p:sp>
        <p:nvSpPr>
          <p:cNvPr id="25" name="Rounded Rectangle 551"/>
          <p:cNvSpPr/>
          <p:nvPr/>
        </p:nvSpPr>
        <p:spPr>
          <a:xfrm>
            <a:off x="838200" y="5774396"/>
            <a:ext cx="1884540" cy="6047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6, 11, 2, 0, 4, 5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4999AF-129B-4C4E-A930-F20D74A7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803" y="2991039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96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7A8-3EFD-AF47-86F6-E4A6742C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4 cases of rotations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063D7A-BDAA-414A-B06F-FA40331D655C}"/>
              </a:ext>
            </a:extLst>
          </p:cNvPr>
          <p:cNvSpPr/>
          <p:nvPr/>
        </p:nvSpPr>
        <p:spPr>
          <a:xfrm>
            <a:off x="1797445" y="1838470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B958BF-8E53-BB4E-817E-2A78480199C9}"/>
              </a:ext>
            </a:extLst>
          </p:cNvPr>
          <p:cNvCxnSpPr>
            <a:cxnSpLocks/>
          </p:cNvCxnSpPr>
          <p:nvPr/>
        </p:nvCxnSpPr>
        <p:spPr>
          <a:xfrm flipH="1">
            <a:off x="1533240" y="2140486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520A3A-15CF-F146-AC0B-81F5F957A5FE}"/>
              </a:ext>
            </a:extLst>
          </p:cNvPr>
          <p:cNvSpPr/>
          <p:nvPr/>
        </p:nvSpPr>
        <p:spPr>
          <a:xfrm>
            <a:off x="1265867" y="2493818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0F49D8-B3D1-0142-924D-857A7A374B17}"/>
              </a:ext>
            </a:extLst>
          </p:cNvPr>
          <p:cNvSpPr/>
          <p:nvPr/>
        </p:nvSpPr>
        <p:spPr>
          <a:xfrm>
            <a:off x="742556" y="3157804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AAF5B5-CA08-D445-A073-26C3FBB1AAA9}"/>
              </a:ext>
            </a:extLst>
          </p:cNvPr>
          <p:cNvCxnSpPr>
            <a:cxnSpLocks/>
          </p:cNvCxnSpPr>
          <p:nvPr/>
        </p:nvCxnSpPr>
        <p:spPr>
          <a:xfrm flipH="1">
            <a:off x="1005306" y="2813793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3C7CB5-111A-734A-9324-1B770A0B0355}"/>
              </a:ext>
            </a:extLst>
          </p:cNvPr>
          <p:cNvSpPr txBox="1"/>
          <p:nvPr/>
        </p:nvSpPr>
        <p:spPr>
          <a:xfrm>
            <a:off x="694917" y="3776268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“Zig-Zig”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8FA77F-DE8C-2945-B7D1-E31B51AA464E}"/>
              </a:ext>
            </a:extLst>
          </p:cNvPr>
          <p:cNvSpPr/>
          <p:nvPr/>
        </p:nvSpPr>
        <p:spPr>
          <a:xfrm>
            <a:off x="3616760" y="1883186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13EBC-C770-044D-81C5-0F0B6AD35466}"/>
              </a:ext>
            </a:extLst>
          </p:cNvPr>
          <p:cNvCxnSpPr>
            <a:cxnSpLocks/>
          </p:cNvCxnSpPr>
          <p:nvPr/>
        </p:nvCxnSpPr>
        <p:spPr>
          <a:xfrm flipH="1">
            <a:off x="3352555" y="2185202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FF6F68C-8465-F544-922A-A021244FB45A}"/>
              </a:ext>
            </a:extLst>
          </p:cNvPr>
          <p:cNvSpPr/>
          <p:nvPr/>
        </p:nvSpPr>
        <p:spPr>
          <a:xfrm>
            <a:off x="3085182" y="2538534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3BD703-CFF4-F647-A8F2-5C011B51DFF4}"/>
              </a:ext>
            </a:extLst>
          </p:cNvPr>
          <p:cNvSpPr/>
          <p:nvPr/>
        </p:nvSpPr>
        <p:spPr>
          <a:xfrm>
            <a:off x="3359231" y="3257770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07F9D0-DBDE-5A46-BC48-02DC593E5BF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388765" y="2895051"/>
            <a:ext cx="170871" cy="362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7EE636-DA1E-334B-8406-A053A64775E5}"/>
              </a:ext>
            </a:extLst>
          </p:cNvPr>
          <p:cNvSpPr txBox="1"/>
          <p:nvPr/>
        </p:nvSpPr>
        <p:spPr>
          <a:xfrm>
            <a:off x="2514232" y="3820984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“Zig-Zag”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CB1872-CA31-BC42-BE84-2ACA8E338D2A}"/>
              </a:ext>
            </a:extLst>
          </p:cNvPr>
          <p:cNvSpPr/>
          <p:nvPr/>
        </p:nvSpPr>
        <p:spPr>
          <a:xfrm>
            <a:off x="6007482" y="1922890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9D0CDB-82F0-5144-A242-DD6A9C07C1FB}"/>
              </a:ext>
            </a:extLst>
          </p:cNvPr>
          <p:cNvCxnSpPr>
            <a:cxnSpLocks/>
            <a:stCxn id="19" idx="5"/>
            <a:endCxn id="21" idx="0"/>
          </p:cNvCxnSpPr>
          <p:nvPr/>
        </p:nvCxnSpPr>
        <p:spPr>
          <a:xfrm>
            <a:off x="6349595" y="2243379"/>
            <a:ext cx="358294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DA24B8-B194-2B49-9A73-5D64982E43DE}"/>
              </a:ext>
            </a:extLst>
          </p:cNvPr>
          <p:cNvSpPr/>
          <p:nvPr/>
        </p:nvSpPr>
        <p:spPr>
          <a:xfrm>
            <a:off x="6507484" y="2603881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3F62AC-9AF2-7F4F-8300-875160BBB2B9}"/>
              </a:ext>
            </a:extLst>
          </p:cNvPr>
          <p:cNvSpPr/>
          <p:nvPr/>
        </p:nvSpPr>
        <p:spPr>
          <a:xfrm>
            <a:off x="6264663" y="3284872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9FCFAF-9EF1-EC4D-8F12-7B49CD565AFD}"/>
              </a:ext>
            </a:extLst>
          </p:cNvPr>
          <p:cNvCxnSpPr>
            <a:cxnSpLocks/>
            <a:stCxn id="21" idx="4"/>
            <a:endCxn id="22" idx="7"/>
          </p:cNvCxnSpPr>
          <p:nvPr/>
        </p:nvCxnSpPr>
        <p:spPr>
          <a:xfrm flipH="1">
            <a:off x="6606776" y="2979357"/>
            <a:ext cx="101113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4214C2-AF17-264D-BA54-0EE63877E91B}"/>
              </a:ext>
            </a:extLst>
          </p:cNvPr>
          <p:cNvSpPr txBox="1"/>
          <p:nvPr/>
        </p:nvSpPr>
        <p:spPr>
          <a:xfrm>
            <a:off x="5840013" y="3894705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“Zag-Zig”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7CC90E-F9F3-2E4A-AB52-7A16F3D7EEF5}"/>
              </a:ext>
            </a:extLst>
          </p:cNvPr>
          <p:cNvSpPr/>
          <p:nvPr/>
        </p:nvSpPr>
        <p:spPr>
          <a:xfrm>
            <a:off x="8420805" y="1941676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B24C6-938C-6A4A-AF04-30A2B1067400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8762918" y="2262165"/>
            <a:ext cx="318632" cy="366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BDDAF1-FE65-FE45-BBE1-F7A9F072A15B}"/>
              </a:ext>
            </a:extLst>
          </p:cNvPr>
          <p:cNvSpPr/>
          <p:nvPr/>
        </p:nvSpPr>
        <p:spPr>
          <a:xfrm>
            <a:off x="9022853" y="2574114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F8EF31-84BC-024A-BE2E-C7B6E3DDD445}"/>
              </a:ext>
            </a:extLst>
          </p:cNvPr>
          <p:cNvSpPr/>
          <p:nvPr/>
        </p:nvSpPr>
        <p:spPr>
          <a:xfrm>
            <a:off x="9599732" y="3345542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BC3A78-E86C-D544-AAFD-FD0E9D5C152A}"/>
              </a:ext>
            </a:extLst>
          </p:cNvPr>
          <p:cNvCxnSpPr>
            <a:cxnSpLocks/>
            <a:stCxn id="33" idx="5"/>
            <a:endCxn id="34" idx="1"/>
          </p:cNvCxnSpPr>
          <p:nvPr/>
        </p:nvCxnSpPr>
        <p:spPr>
          <a:xfrm>
            <a:off x="9364966" y="2894603"/>
            <a:ext cx="293463" cy="50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57C3788-C9F3-F448-A821-D6F1EA143CD3}"/>
              </a:ext>
            </a:extLst>
          </p:cNvPr>
          <p:cNvSpPr txBox="1"/>
          <p:nvPr/>
        </p:nvSpPr>
        <p:spPr>
          <a:xfrm>
            <a:off x="8597515" y="3911460"/>
            <a:ext cx="113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“Zag-Zag”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15E75-1E68-3B4F-B2F0-028EFEDF8BD2}"/>
              </a:ext>
            </a:extLst>
          </p:cNvPr>
          <p:cNvSpPr txBox="1"/>
          <p:nvPr/>
        </p:nvSpPr>
        <p:spPr>
          <a:xfrm>
            <a:off x="942961" y="4290230"/>
            <a:ext cx="31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6308F9-0C1A-9944-86E7-BB945C64B809}"/>
              </a:ext>
            </a:extLst>
          </p:cNvPr>
          <p:cNvSpPr txBox="1"/>
          <p:nvPr/>
        </p:nvSpPr>
        <p:spPr>
          <a:xfrm>
            <a:off x="3141451" y="4336307"/>
            <a:ext cx="61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L-R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5C215-DC2B-AB4E-9796-1420B090454F}"/>
              </a:ext>
            </a:extLst>
          </p:cNvPr>
          <p:cNvSpPr txBox="1"/>
          <p:nvPr/>
        </p:nvSpPr>
        <p:spPr>
          <a:xfrm>
            <a:off x="6155773" y="4391030"/>
            <a:ext cx="61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R-L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23A238-C1FE-8B42-A883-94C1630BBB88}"/>
              </a:ext>
            </a:extLst>
          </p:cNvPr>
          <p:cNvSpPr txBox="1"/>
          <p:nvPr/>
        </p:nvSpPr>
        <p:spPr>
          <a:xfrm>
            <a:off x="9039839" y="4405237"/>
            <a:ext cx="61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472215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9B-8B77-1546-9DB8-B0B0E37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D64-26C5-B740-9909-F9FCFE29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Insertions happen as in a normal BST, only we have to </a:t>
            </a:r>
            <a:r>
              <a:rPr lang="en-US" b="1" dirty="0">
                <a:solidFill>
                  <a:srgbClr val="7030A0"/>
                </a:solidFill>
              </a:rPr>
              <a:t>re-balance any subtree that is imbalanced.</a:t>
            </a:r>
          </a:p>
        </p:txBody>
      </p:sp>
    </p:spTree>
    <p:extLst>
      <p:ext uri="{BB962C8B-B14F-4D97-AF65-F5344CB8AC3E}">
        <p14:creationId xmlns:p14="http://schemas.microsoft.com/office/powerpoint/2010/main" val="1247913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9B-8B77-1546-9DB8-B0B0E37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D64-26C5-B740-9909-F9FCFE29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Insertions happen as in a normal BST, only we have to </a:t>
            </a:r>
            <a:r>
              <a:rPr lang="en-US" b="1" dirty="0">
                <a:solidFill>
                  <a:srgbClr val="7030A0"/>
                </a:solidFill>
              </a:rPr>
              <a:t>re-balance any subtree that is imbalanced.</a:t>
            </a:r>
          </a:p>
          <a:p>
            <a:r>
              <a:rPr lang="en-US" dirty="0"/>
              <a:t>Top-down part is like a normal BST. </a:t>
            </a:r>
            <a:r>
              <a:rPr lang="en-US" dirty="0">
                <a:solidFill>
                  <a:schemeClr val="accent2"/>
                </a:solidFill>
              </a:rPr>
              <a:t>“Less than” goes left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bigger than or equal goes right.</a:t>
            </a:r>
          </a:p>
        </p:txBody>
      </p:sp>
    </p:spTree>
    <p:extLst>
      <p:ext uri="{BB962C8B-B14F-4D97-AF65-F5344CB8AC3E}">
        <p14:creationId xmlns:p14="http://schemas.microsoft.com/office/powerpoint/2010/main" val="2070255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9B-8B77-1546-9DB8-B0B0E37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D64-26C5-B740-9909-F9FCFE29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Insertions happen as in a normal BST, only we have to </a:t>
            </a:r>
            <a:r>
              <a:rPr lang="en-US" b="1" dirty="0">
                <a:solidFill>
                  <a:srgbClr val="7030A0"/>
                </a:solidFill>
              </a:rPr>
              <a:t>re-balance any subtree that is imbalanced.</a:t>
            </a:r>
          </a:p>
          <a:p>
            <a:r>
              <a:rPr lang="en-US" dirty="0"/>
              <a:t>Top-down part is like a normal BST. </a:t>
            </a:r>
            <a:r>
              <a:rPr lang="en-US" dirty="0">
                <a:solidFill>
                  <a:schemeClr val="accent2"/>
                </a:solidFill>
              </a:rPr>
              <a:t>“Less than” goes left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bigger than or equal goes right.</a:t>
            </a:r>
          </a:p>
          <a:p>
            <a:r>
              <a:rPr lang="en-US" dirty="0"/>
              <a:t>But bottom-up requires that we </a:t>
            </a:r>
            <a:r>
              <a:rPr lang="en-US" dirty="0">
                <a:solidFill>
                  <a:srgbClr val="FF66FF"/>
                </a:solidFill>
              </a:rPr>
              <a:t>rebalance the tree whenever an imbalance is detected!</a:t>
            </a:r>
          </a:p>
        </p:txBody>
      </p:sp>
    </p:spTree>
    <p:extLst>
      <p:ext uri="{BB962C8B-B14F-4D97-AF65-F5344CB8AC3E}">
        <p14:creationId xmlns:p14="http://schemas.microsoft.com/office/powerpoint/2010/main" val="3553557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9B-8B77-1546-9DB8-B0B0E37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D64-26C5-B740-9909-F9FCFE29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Insertions happen as in a normal BST, only we have to </a:t>
            </a:r>
            <a:r>
              <a:rPr lang="en-US" b="1" dirty="0">
                <a:solidFill>
                  <a:srgbClr val="7030A0"/>
                </a:solidFill>
              </a:rPr>
              <a:t>re-balance any subtree that is imbalanced.</a:t>
            </a:r>
          </a:p>
          <a:p>
            <a:r>
              <a:rPr lang="en-US" dirty="0"/>
              <a:t>Top-down part is like a normal BST. </a:t>
            </a:r>
            <a:r>
              <a:rPr lang="en-US" dirty="0">
                <a:solidFill>
                  <a:schemeClr val="accent2"/>
                </a:solidFill>
              </a:rPr>
              <a:t>“Less than” goes left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bigger than or equal goes right.</a:t>
            </a:r>
          </a:p>
          <a:p>
            <a:r>
              <a:rPr lang="en-US" dirty="0"/>
              <a:t>But bottom-up requires that we </a:t>
            </a:r>
            <a:r>
              <a:rPr lang="en-US" dirty="0">
                <a:solidFill>
                  <a:srgbClr val="FF66FF"/>
                </a:solidFill>
              </a:rPr>
              <a:t>rebalance the tree whenever an imbalance is detected!</a:t>
            </a:r>
          </a:p>
          <a:p>
            <a:pPr lvl="1"/>
            <a:r>
              <a:rPr lang="en-US" dirty="0"/>
              <a:t>Since an insertion into a subtree is the only thing that could have caused an imbalance, we have to check for imbalances </a:t>
            </a:r>
            <a:r>
              <a:rPr lang="en-US" b="1" dirty="0">
                <a:solidFill>
                  <a:schemeClr val="accent2"/>
                </a:solidFill>
              </a:rPr>
              <a:t>after</a:t>
            </a:r>
            <a:r>
              <a:rPr lang="en-US" dirty="0"/>
              <a:t> some recursive insertions.</a:t>
            </a:r>
          </a:p>
        </p:txBody>
      </p:sp>
    </p:spTree>
    <p:extLst>
      <p:ext uri="{BB962C8B-B14F-4D97-AF65-F5344CB8AC3E}">
        <p14:creationId xmlns:p14="http://schemas.microsoft.com/office/powerpoint/2010/main" val="2454807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9B-8B77-1546-9DB8-B0B0E376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D64-26C5-B740-9909-F9FCFE29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Insertions happen as in a normal BST, only we have to </a:t>
            </a:r>
            <a:r>
              <a:rPr lang="en-US" b="1" dirty="0">
                <a:solidFill>
                  <a:srgbClr val="7030A0"/>
                </a:solidFill>
              </a:rPr>
              <a:t>re-balance any subtree that is imbalanced.</a:t>
            </a:r>
          </a:p>
          <a:p>
            <a:r>
              <a:rPr lang="en-US" dirty="0"/>
              <a:t>Top-down part is like a normal BST. </a:t>
            </a:r>
            <a:r>
              <a:rPr lang="en-US" dirty="0">
                <a:solidFill>
                  <a:schemeClr val="accent2"/>
                </a:solidFill>
              </a:rPr>
              <a:t>“Less than” goes left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bigger than or equal goes right.</a:t>
            </a:r>
          </a:p>
          <a:p>
            <a:r>
              <a:rPr lang="en-US" dirty="0"/>
              <a:t>But bottom-up requires that we </a:t>
            </a:r>
            <a:r>
              <a:rPr lang="en-US" dirty="0">
                <a:solidFill>
                  <a:srgbClr val="FF66FF"/>
                </a:solidFill>
              </a:rPr>
              <a:t>rebalance the tree whenever an imbalance is detected!</a:t>
            </a:r>
          </a:p>
          <a:p>
            <a:pPr lvl="1"/>
            <a:r>
              <a:rPr lang="en-US" dirty="0"/>
              <a:t>Since an insertion into a subtree is the only thing that could have caused an imbalance, we have to check for imbalances </a:t>
            </a:r>
            <a:r>
              <a:rPr lang="en-US" b="1" dirty="0">
                <a:solidFill>
                  <a:schemeClr val="accent2"/>
                </a:solidFill>
              </a:rPr>
              <a:t>after</a:t>
            </a:r>
            <a:r>
              <a:rPr lang="en-US" dirty="0"/>
              <a:t> some recursive insertions.</a:t>
            </a:r>
          </a:p>
          <a:p>
            <a:pPr lvl="1"/>
            <a:r>
              <a:rPr lang="en-US" dirty="0"/>
              <a:t>This means that we </a:t>
            </a:r>
            <a:r>
              <a:rPr lang="en-US" b="1" i="1" dirty="0">
                <a:solidFill>
                  <a:srgbClr val="FF0000"/>
                </a:solidFill>
              </a:rPr>
              <a:t>cannot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implement AVL Trees tail-recursively</a:t>
            </a:r>
            <a:r>
              <a:rPr lang="en-US" i="1" dirty="0">
                <a:solidFill>
                  <a:srgbClr val="FF66FF"/>
                </a:solidFill>
              </a:rPr>
              <a:t>. </a:t>
            </a:r>
            <a:r>
              <a:rPr lang="en-US" dirty="0">
                <a:sym typeface="Wingdings" pitchFamily="2" charset="2"/>
              </a:rPr>
              <a:t>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6080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9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5285772" y="186034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89684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5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5285772" y="186034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stCxn id="4" idx="3"/>
          </p:cNvCxnSpPr>
          <p:nvPr/>
        </p:nvCxnSpPr>
        <p:spPr>
          <a:xfrm flipH="1">
            <a:off x="4618299" y="2304931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4014486" y="256275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00007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5285772" y="186034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stCxn id="4" idx="3"/>
          </p:cNvCxnSpPr>
          <p:nvPr/>
        </p:nvCxnSpPr>
        <p:spPr>
          <a:xfrm flipH="1">
            <a:off x="4618299" y="2304931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4014486" y="256275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/>
          <p:nvPr/>
        </p:nvCxnSpPr>
        <p:spPr>
          <a:xfrm flipH="1">
            <a:off x="3347013" y="3042056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655440" y="319174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3359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5285772" y="186034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stCxn id="4" idx="3"/>
          </p:cNvCxnSpPr>
          <p:nvPr/>
        </p:nvCxnSpPr>
        <p:spPr>
          <a:xfrm flipH="1">
            <a:off x="4618299" y="2304931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4014486" y="256275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/>
          <p:nvPr/>
        </p:nvCxnSpPr>
        <p:spPr>
          <a:xfrm flipH="1">
            <a:off x="3347013" y="3042056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655440" y="319174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0AA1D1-16E6-7F4A-A203-6B5F873FBCC9}"/>
              </a:ext>
            </a:extLst>
          </p:cNvPr>
          <p:cNvSpPr/>
          <p:nvPr/>
        </p:nvSpPr>
        <p:spPr>
          <a:xfrm>
            <a:off x="2488557" y="1690688"/>
            <a:ext cx="4641448" cy="25919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260BDC-B418-0546-BFD4-E588C2E6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362" y="2048093"/>
            <a:ext cx="2171142" cy="1877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036F3-C393-5F49-B3A0-6EF204F56265}"/>
              </a:ext>
            </a:extLst>
          </p:cNvPr>
          <p:cNvSpPr txBox="1"/>
          <p:nvPr/>
        </p:nvSpPr>
        <p:spPr>
          <a:xfrm>
            <a:off x="6944811" y="4653023"/>
            <a:ext cx="18355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Imbalance!</a:t>
            </a:r>
          </a:p>
        </p:txBody>
      </p:sp>
    </p:spTree>
    <p:extLst>
      <p:ext uri="{BB962C8B-B14F-4D97-AF65-F5344CB8AC3E}">
        <p14:creationId xmlns:p14="http://schemas.microsoft.com/office/powerpoint/2010/main" val="293420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Trees: Insertion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Which among the following insertion sequences is the one that produced this BST?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47909" y="330577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56351" y="29373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50189" y="3687285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5"/>
          </p:cNvCxnSpPr>
          <p:nvPr/>
        </p:nvCxnSpPr>
        <p:spPr>
          <a:xfrm>
            <a:off x="5217059" y="367889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5789" y="299103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388107" y="409259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Oval 13"/>
          <p:cNvSpPr/>
          <p:nvPr/>
        </p:nvSpPr>
        <p:spPr>
          <a:xfrm>
            <a:off x="4289159" y="410130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6186311" y="3355063"/>
            <a:ext cx="547893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6" name="Oval 15"/>
          <p:cNvSpPr/>
          <p:nvPr/>
        </p:nvSpPr>
        <p:spPr>
          <a:xfrm>
            <a:off x="5466284" y="2659864"/>
            <a:ext cx="432487" cy="4201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48190" y="4506923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925985" y="4854882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ounded Rectangle 551"/>
          <p:cNvSpPr/>
          <p:nvPr/>
        </p:nvSpPr>
        <p:spPr>
          <a:xfrm>
            <a:off x="838200" y="3132788"/>
            <a:ext cx="1884540" cy="60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11, 6, 2, 0, 4, 5</a:t>
            </a:r>
          </a:p>
        </p:txBody>
      </p:sp>
      <p:sp>
        <p:nvSpPr>
          <p:cNvPr id="23" name="Rounded Rectangle 551"/>
          <p:cNvSpPr/>
          <p:nvPr/>
        </p:nvSpPr>
        <p:spPr>
          <a:xfrm>
            <a:off x="844608" y="3939649"/>
            <a:ext cx="1884540" cy="6047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2, 6, 11, 4, 0,  5</a:t>
            </a:r>
          </a:p>
        </p:txBody>
      </p:sp>
      <p:sp>
        <p:nvSpPr>
          <p:cNvPr id="24" name="Rounded Rectangle 551"/>
          <p:cNvSpPr/>
          <p:nvPr/>
        </p:nvSpPr>
        <p:spPr>
          <a:xfrm>
            <a:off x="838200" y="4920617"/>
            <a:ext cx="1884540" cy="60471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6, 11, 2, 0, 5, 4</a:t>
            </a:r>
          </a:p>
        </p:txBody>
      </p:sp>
      <p:sp>
        <p:nvSpPr>
          <p:cNvPr id="25" name="Rounded Rectangle 551"/>
          <p:cNvSpPr/>
          <p:nvPr/>
        </p:nvSpPr>
        <p:spPr>
          <a:xfrm>
            <a:off x="838200" y="5774396"/>
            <a:ext cx="1884540" cy="6047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6, 11, 2, 0, 4, 5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54756" y="2788356"/>
            <a:ext cx="2212622" cy="1930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693562" y="2586210"/>
            <a:ext cx="1908911" cy="2132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AAD90BA7-F189-4969-B487-867C5432CB55}"/>
              </a:ext>
            </a:extLst>
          </p:cNvPr>
          <p:cNvSpPr/>
          <p:nvPr/>
        </p:nvSpPr>
        <p:spPr>
          <a:xfrm>
            <a:off x="2936929" y="3223647"/>
            <a:ext cx="325686" cy="1320716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62299-3638-4F10-A01B-653323A303A8}"/>
              </a:ext>
            </a:extLst>
          </p:cNvPr>
          <p:cNvCxnSpPr>
            <a:cxnSpLocks/>
          </p:cNvCxnSpPr>
          <p:nvPr/>
        </p:nvCxnSpPr>
        <p:spPr>
          <a:xfrm flipV="1">
            <a:off x="3308133" y="2937397"/>
            <a:ext cx="2079974" cy="9139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25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5285772" y="186034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stCxn id="4" idx="3"/>
          </p:cNvCxnSpPr>
          <p:nvPr/>
        </p:nvCxnSpPr>
        <p:spPr>
          <a:xfrm flipH="1">
            <a:off x="4618299" y="2304931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4014486" y="256275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/>
          <p:nvPr/>
        </p:nvCxnSpPr>
        <p:spPr>
          <a:xfrm flipH="1">
            <a:off x="3347013" y="3042056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655440" y="319174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036F3-C393-5F49-B3A0-6EF204F56265}"/>
              </a:ext>
            </a:extLst>
          </p:cNvPr>
          <p:cNvSpPr txBox="1"/>
          <p:nvPr/>
        </p:nvSpPr>
        <p:spPr>
          <a:xfrm>
            <a:off x="6944811" y="4653023"/>
            <a:ext cx="18355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At which node do we </a:t>
            </a:r>
            <a:r>
              <a:rPr lang="en-US" sz="2600" b="1" i="1" u="sng" dirty="0">
                <a:solidFill>
                  <a:schemeClr val="accent6"/>
                </a:solidFill>
              </a:rPr>
              <a:t>detect the imbalance?</a:t>
            </a:r>
            <a:endParaRPr lang="en-US" sz="2600" u="sng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835F61-0402-E547-AA7F-F037AD89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392" y="4387197"/>
            <a:ext cx="1703408" cy="14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4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5285772" y="1860349"/>
            <a:ext cx="810228" cy="52086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stCxn id="4" idx="3"/>
          </p:cNvCxnSpPr>
          <p:nvPr/>
        </p:nvCxnSpPr>
        <p:spPr>
          <a:xfrm flipH="1">
            <a:off x="4618299" y="2304931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4014486" y="256275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/>
          <p:nvPr/>
        </p:nvCxnSpPr>
        <p:spPr>
          <a:xfrm flipH="1">
            <a:off x="3347013" y="3042056"/>
            <a:ext cx="786128" cy="299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655440" y="319174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036F3-C393-5F49-B3A0-6EF204F56265}"/>
              </a:ext>
            </a:extLst>
          </p:cNvPr>
          <p:cNvSpPr txBox="1"/>
          <p:nvPr/>
        </p:nvSpPr>
        <p:spPr>
          <a:xfrm>
            <a:off x="6944811" y="4653023"/>
            <a:ext cx="18355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The root!</a:t>
            </a:r>
            <a:endParaRPr lang="en-US" sz="2600" u="sng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B14D-65FD-FF44-ACED-5D4BADF0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263" y="4186740"/>
            <a:ext cx="1803636" cy="1204192"/>
          </a:xfrm>
          <a:prstGeom prst="rect">
            <a:avLst/>
          </a:prstGeom>
        </p:spPr>
      </p:pic>
      <p:sp>
        <p:nvSpPr>
          <p:cNvPr id="14" name="Triangle 13">
            <a:extLst>
              <a:ext uri="{FF2B5EF4-FFF2-40B4-BE49-F238E27FC236}">
                <a16:creationId xmlns:a16="http://schemas.microsoft.com/office/drawing/2014/main" id="{BCE5392A-D3EB-454A-AD23-501144C83B85}"/>
              </a:ext>
            </a:extLst>
          </p:cNvPr>
          <p:cNvSpPr/>
          <p:nvPr/>
        </p:nvSpPr>
        <p:spPr>
          <a:xfrm rot="19695263">
            <a:off x="5888267" y="2562749"/>
            <a:ext cx="1766587" cy="1149852"/>
          </a:xfrm>
          <a:prstGeom prst="triangle">
            <a:avLst/>
          </a:prstGeom>
          <a:solidFill>
            <a:srgbClr val="00B0F0">
              <a:alpha val="21961"/>
            </a:srgb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Height of -1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6320D802-7538-D44C-85E0-BF8FD91C2894}"/>
              </a:ext>
            </a:extLst>
          </p:cNvPr>
          <p:cNvSpPr/>
          <p:nvPr/>
        </p:nvSpPr>
        <p:spPr>
          <a:xfrm rot="990834">
            <a:off x="2362462" y="2095462"/>
            <a:ext cx="3692567" cy="2037500"/>
          </a:xfrm>
          <a:prstGeom prst="triangle">
            <a:avLst/>
          </a:prstGeom>
          <a:solidFill>
            <a:srgbClr val="FF66FF">
              <a:alpha val="25882"/>
            </a:srgb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Height of 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0B6325-ABF5-084C-9A70-DE343D3443ED}"/>
              </a:ext>
            </a:extLst>
          </p:cNvPr>
          <p:cNvCxnSpPr>
            <a:cxnSpLocks/>
          </p:cNvCxnSpPr>
          <p:nvPr/>
        </p:nvCxnSpPr>
        <p:spPr>
          <a:xfrm>
            <a:off x="6094358" y="2304931"/>
            <a:ext cx="399039" cy="257819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8581A3-54D0-7748-BE40-1887EF936AD2}"/>
                  </a:ext>
                </a:extLst>
              </p:cNvPr>
              <p:cNvSpPr txBox="1"/>
              <p:nvPr/>
            </p:nvSpPr>
            <p:spPr>
              <a:xfrm>
                <a:off x="3602413" y="5632118"/>
                <a:ext cx="470987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D4FD8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=2=</m:t>
                      </m:r>
                      <m:r>
                        <a:rPr lang="en-US" sz="2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𝒖𝒏𝒂𝒄𝒄𝒆𝒑𝒕𝒂𝒃𝒍𝒆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8581A3-54D0-7748-BE40-1887EF936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413" y="5632118"/>
                <a:ext cx="4709879" cy="400110"/>
              </a:xfrm>
              <a:prstGeom prst="rect">
                <a:avLst/>
              </a:prstGeom>
              <a:blipFill>
                <a:blip r:embed="rId3"/>
                <a:stretch>
                  <a:fillRect l="-1344" t="-6061" r="-161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4850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036F3-C393-5F49-B3A0-6EF204F56265}"/>
              </a:ext>
            </a:extLst>
          </p:cNvPr>
          <p:cNvSpPr txBox="1"/>
          <p:nvPr/>
        </p:nvSpPr>
        <p:spPr>
          <a:xfrm>
            <a:off x="6944811" y="4653023"/>
            <a:ext cx="2662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Right rotation!</a:t>
            </a:r>
            <a:endParaRPr lang="en-US" sz="2600" u="sng" dirty="0">
              <a:solidFill>
                <a:schemeClr val="accent1"/>
              </a:solidFill>
            </a:endParaRPr>
          </a:p>
        </p:txBody>
      </p:sp>
      <p:sp>
        <p:nvSpPr>
          <p:cNvPr id="5" name="Curved Down Arrow 4">
            <a:extLst>
              <a:ext uri="{FF2B5EF4-FFF2-40B4-BE49-F238E27FC236}">
                <a16:creationId xmlns:a16="http://schemas.microsoft.com/office/drawing/2014/main" id="{1D0D3A91-B38C-0749-B83F-5D033E55061F}"/>
              </a:ext>
            </a:extLst>
          </p:cNvPr>
          <p:cNvSpPr/>
          <p:nvPr/>
        </p:nvSpPr>
        <p:spPr>
          <a:xfrm>
            <a:off x="3347013" y="1493134"/>
            <a:ext cx="4789990" cy="20718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58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10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</p:cNvCxnSpPr>
          <p:nvPr/>
        </p:nvCxnSpPr>
        <p:spPr>
          <a:xfrm flipH="1" flipV="1">
            <a:off x="7056341" y="346642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7637004" y="4090761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87046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7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056341" y="3466423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7637004" y="4090761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5957352" y="3536553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5552238" y="403768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43422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7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056341" y="3466423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7637004" y="4090761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5957352" y="3536553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5552238" y="403768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13682-1E36-EE4C-AC97-C2CFA1811168}"/>
              </a:ext>
            </a:extLst>
          </p:cNvPr>
          <p:cNvSpPr txBox="1"/>
          <p:nvPr/>
        </p:nvSpPr>
        <p:spPr>
          <a:xfrm>
            <a:off x="8077903" y="2517941"/>
            <a:ext cx="3877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Still ok at all levels! 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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50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8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056341" y="3466423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7637004" y="4090761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5957352" y="3536553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5552238" y="403768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</p:cNvCxnSpPr>
          <p:nvPr/>
        </p:nvCxnSpPr>
        <p:spPr>
          <a:xfrm flipH="1" flipV="1">
            <a:off x="6362466" y="4469255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6775351" y="497038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34208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8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056341" y="3466423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7637004" y="4090761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5957352" y="3536553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5552238" y="403768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</p:cNvCxnSpPr>
          <p:nvPr/>
        </p:nvCxnSpPr>
        <p:spPr>
          <a:xfrm flipH="1" flipV="1">
            <a:off x="6362466" y="4469255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6775351" y="497038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58DF792-1E9A-5447-9A8A-E07F035149CD}"/>
              </a:ext>
            </a:extLst>
          </p:cNvPr>
          <p:cNvSpPr/>
          <p:nvPr/>
        </p:nvSpPr>
        <p:spPr>
          <a:xfrm rot="19695263">
            <a:off x="4342146" y="2140669"/>
            <a:ext cx="4364828" cy="3606304"/>
          </a:xfrm>
          <a:prstGeom prst="triangle">
            <a:avLst/>
          </a:prstGeom>
          <a:solidFill>
            <a:srgbClr val="00B0F0">
              <a:alpha val="21961"/>
            </a:srgb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Height of 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913E9F8-EFEC-F04A-A422-8E14C229D652}"/>
              </a:ext>
            </a:extLst>
          </p:cNvPr>
          <p:cNvSpPr/>
          <p:nvPr/>
        </p:nvSpPr>
        <p:spPr>
          <a:xfrm rot="3291283">
            <a:off x="3665236" y="1992015"/>
            <a:ext cx="1637312" cy="2307793"/>
          </a:xfrm>
          <a:prstGeom prst="triangle">
            <a:avLst/>
          </a:prstGeom>
          <a:solidFill>
            <a:schemeClr val="accent6">
              <a:alpha val="21961"/>
            </a:scheme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Height of 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4B284-B098-6841-A2C0-F53D3E6DE6EB}"/>
              </a:ext>
            </a:extLst>
          </p:cNvPr>
          <p:cNvSpPr txBox="1"/>
          <p:nvPr/>
        </p:nvSpPr>
        <p:spPr>
          <a:xfrm>
            <a:off x="6605105" y="1652900"/>
            <a:ext cx="27952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Imbalance detected at root again!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B7715D-6DCD-9348-AE05-DC64A2BFE345}"/>
                  </a:ext>
                </a:extLst>
              </p:cNvPr>
              <p:cNvSpPr txBox="1"/>
              <p:nvPr/>
            </p:nvSpPr>
            <p:spPr>
              <a:xfrm>
                <a:off x="865510" y="4831882"/>
                <a:ext cx="456650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=2=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𝑢𝑛𝑎𝑐𝑐𝑒𝑝𝑡𝑎𝑏𝑙𝑒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B7715D-6DCD-9348-AE05-DC64A2BFE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0" y="4831882"/>
                <a:ext cx="4566507" cy="400110"/>
              </a:xfrm>
              <a:prstGeom prst="rect">
                <a:avLst/>
              </a:prstGeom>
              <a:blipFill>
                <a:blip r:embed="rId2"/>
                <a:stretch>
                  <a:fillRect l="-1108" t="-6061" r="-16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055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80ED6-FBCA-0544-BC4F-902974E3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8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6246113" y="3022323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5843301" y="2326752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5147124" y="1865103"/>
            <a:ext cx="810228" cy="5208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64795" y="2271904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4159681" y="294556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056341" y="3466423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7637004" y="4090761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5957352" y="3536553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5552238" y="403768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</p:cNvCxnSpPr>
          <p:nvPr/>
        </p:nvCxnSpPr>
        <p:spPr>
          <a:xfrm flipH="1" flipV="1">
            <a:off x="6362466" y="4469255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6775351" y="4970382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58DF792-1E9A-5447-9A8A-E07F035149CD}"/>
              </a:ext>
            </a:extLst>
          </p:cNvPr>
          <p:cNvSpPr/>
          <p:nvPr/>
        </p:nvSpPr>
        <p:spPr>
          <a:xfrm rot="19695263">
            <a:off x="4342146" y="2140669"/>
            <a:ext cx="4364828" cy="3606304"/>
          </a:xfrm>
          <a:prstGeom prst="triangle">
            <a:avLst/>
          </a:prstGeom>
          <a:solidFill>
            <a:srgbClr val="00B0F0">
              <a:alpha val="21961"/>
            </a:srgb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Height of 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913E9F8-EFEC-F04A-A422-8E14C229D652}"/>
              </a:ext>
            </a:extLst>
          </p:cNvPr>
          <p:cNvSpPr/>
          <p:nvPr/>
        </p:nvSpPr>
        <p:spPr>
          <a:xfrm rot="3291283">
            <a:off x="3665236" y="1992015"/>
            <a:ext cx="1637312" cy="2307793"/>
          </a:xfrm>
          <a:prstGeom prst="triangle">
            <a:avLst/>
          </a:prstGeom>
          <a:solidFill>
            <a:schemeClr val="accent6">
              <a:alpha val="21961"/>
            </a:scheme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Height of 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4B284-B098-6841-A2C0-F53D3E6DE6EB}"/>
              </a:ext>
            </a:extLst>
          </p:cNvPr>
          <p:cNvSpPr txBox="1"/>
          <p:nvPr/>
        </p:nvSpPr>
        <p:spPr>
          <a:xfrm>
            <a:off x="6605105" y="1652900"/>
            <a:ext cx="27952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Imbalance detected at root again!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B7715D-6DCD-9348-AE05-DC64A2BFE345}"/>
                  </a:ext>
                </a:extLst>
              </p:cNvPr>
              <p:cNvSpPr txBox="1"/>
              <p:nvPr/>
            </p:nvSpPr>
            <p:spPr>
              <a:xfrm>
                <a:off x="865510" y="4831882"/>
                <a:ext cx="456650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=2=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𝑢𝑛𝑎𝑐𝑐𝑒𝑝𝑡𝑎𝑏𝑙𝑒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B7715D-6DCD-9348-AE05-DC64A2BFE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10" y="4831882"/>
                <a:ext cx="4566507" cy="400110"/>
              </a:xfrm>
              <a:prstGeom prst="rect">
                <a:avLst/>
              </a:prstGeom>
              <a:blipFill>
                <a:blip r:embed="rId2"/>
                <a:stretch>
                  <a:fillRect l="-1108" t="-6061" r="-16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58ED5F-4D17-3C47-AB13-D972C63DFAEC}"/>
              </a:ext>
            </a:extLst>
          </p:cNvPr>
          <p:cNvSpPr txBox="1"/>
          <p:nvPr/>
        </p:nvSpPr>
        <p:spPr>
          <a:xfrm>
            <a:off x="9515192" y="3232087"/>
            <a:ext cx="246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What rotation should I perform?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13C64F-9E27-5841-85F1-B1119B2D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813" y="3849925"/>
            <a:ext cx="1215875" cy="13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0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2262589" y="3094751"/>
            <a:ext cx="810228" cy="52086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1859777" y="2399180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1163600" y="1937531"/>
            <a:ext cx="810228" cy="5208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81271" y="2344332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176157" y="301799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072817" y="3538851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3653480" y="416318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1973828" y="3608981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1568714" y="411010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</p:cNvCxnSpPr>
          <p:nvPr/>
        </p:nvCxnSpPr>
        <p:spPr>
          <a:xfrm flipH="1" flipV="1">
            <a:off x="2378942" y="4541683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2791827" y="504281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38BD6FF-9A86-2144-93F7-ECCF93969AC9}"/>
              </a:ext>
            </a:extLst>
          </p:cNvPr>
          <p:cNvSpPr/>
          <p:nvPr/>
        </p:nvSpPr>
        <p:spPr>
          <a:xfrm flipH="1">
            <a:off x="581271" y="1483889"/>
            <a:ext cx="1872114" cy="63304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4291343" y="2948715"/>
            <a:ext cx="2498756" cy="91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about (5)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E80549-CE1C-1E4E-ACAB-556732997E4B}"/>
              </a:ext>
            </a:extLst>
          </p:cNvPr>
          <p:cNvSpPr/>
          <p:nvPr/>
        </p:nvSpPr>
        <p:spPr>
          <a:xfrm>
            <a:off x="8203785" y="2049267"/>
            <a:ext cx="810228" cy="52086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6AEE38-23CC-8B43-A82F-3B0326454C00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938918" y="2433165"/>
            <a:ext cx="848566" cy="809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A1FB467-0DEE-E443-BDD1-0D38FF35A4A0}"/>
              </a:ext>
            </a:extLst>
          </p:cNvPr>
          <p:cNvSpPr/>
          <p:nvPr/>
        </p:nvSpPr>
        <p:spPr>
          <a:xfrm>
            <a:off x="7169792" y="3179973"/>
            <a:ext cx="810228" cy="5208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10418F-11D9-0B49-983A-44111ECDC51E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6827373" y="3624555"/>
            <a:ext cx="461074" cy="538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F0A29FF-ADCA-FB4C-AA1B-1BB018D28BA0}"/>
              </a:ext>
            </a:extLst>
          </p:cNvPr>
          <p:cNvSpPr/>
          <p:nvPr/>
        </p:nvSpPr>
        <p:spPr>
          <a:xfrm>
            <a:off x="6314109" y="416318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230EEC-36F0-9C43-89C2-1B4B40CA2F6C}"/>
              </a:ext>
            </a:extLst>
          </p:cNvPr>
          <p:cNvSpPr/>
          <p:nvPr/>
        </p:nvSpPr>
        <p:spPr>
          <a:xfrm>
            <a:off x="9668829" y="316619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F59121-443C-5149-B6B9-7CB87D5AFE8F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7724228" y="2493849"/>
            <a:ext cx="598212" cy="686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774ECDD-24C5-1F42-A720-6B232F6F7CD2}"/>
              </a:ext>
            </a:extLst>
          </p:cNvPr>
          <p:cNvSpPr/>
          <p:nvPr/>
        </p:nvSpPr>
        <p:spPr>
          <a:xfrm>
            <a:off x="7880244" y="4257416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350601-F7C7-2241-8FCA-EC6932114C51}"/>
              </a:ext>
            </a:extLst>
          </p:cNvPr>
          <p:cNvCxnSpPr>
            <a:cxnSpLocks/>
            <a:endCxn id="33" idx="5"/>
          </p:cNvCxnSpPr>
          <p:nvPr/>
        </p:nvCxnSpPr>
        <p:spPr>
          <a:xfrm flipH="1" flipV="1">
            <a:off x="8571817" y="4701998"/>
            <a:ext cx="619978" cy="577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397F68-7CB0-6647-A067-6E8F6DDCE8BF}"/>
              </a:ext>
            </a:extLst>
          </p:cNvPr>
          <p:cNvSpPr/>
          <p:nvPr/>
        </p:nvSpPr>
        <p:spPr>
          <a:xfrm>
            <a:off x="9103357" y="519011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D462F9-00B1-EB47-BF0C-D22932ECFB4A}"/>
              </a:ext>
            </a:extLst>
          </p:cNvPr>
          <p:cNvCxnSpPr>
            <a:cxnSpLocks/>
            <a:stCxn id="33" idx="0"/>
            <a:endCxn id="27" idx="5"/>
          </p:cNvCxnSpPr>
          <p:nvPr/>
        </p:nvCxnSpPr>
        <p:spPr>
          <a:xfrm flipH="1" flipV="1">
            <a:off x="7861365" y="3624555"/>
            <a:ext cx="423993" cy="632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6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Trees: Insertion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Which among the following insertion sequences is the one that produced this BST?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47909" y="330577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56351" y="29373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50189" y="3687285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5"/>
          </p:cNvCxnSpPr>
          <p:nvPr/>
        </p:nvCxnSpPr>
        <p:spPr>
          <a:xfrm>
            <a:off x="5217059" y="367889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5789" y="299103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388107" y="4092592"/>
            <a:ext cx="432487" cy="420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289159" y="410130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6186311" y="3355063"/>
            <a:ext cx="547893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9" name="Rounded Rectangle 551"/>
          <p:cNvSpPr/>
          <p:nvPr/>
        </p:nvSpPr>
        <p:spPr>
          <a:xfrm>
            <a:off x="838200" y="3132788"/>
            <a:ext cx="1884540" cy="60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11, 6, 2, 0, 4, 5</a:t>
            </a:r>
          </a:p>
        </p:txBody>
      </p:sp>
      <p:sp>
        <p:nvSpPr>
          <p:cNvPr id="23" name="Rounded Rectangle 551"/>
          <p:cNvSpPr/>
          <p:nvPr/>
        </p:nvSpPr>
        <p:spPr>
          <a:xfrm>
            <a:off x="844608" y="3939649"/>
            <a:ext cx="1884540" cy="6047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2, 6, 11, 4, 0,  5</a:t>
            </a:r>
          </a:p>
        </p:txBody>
      </p:sp>
      <p:sp>
        <p:nvSpPr>
          <p:cNvPr id="24" name="Rounded Rectangle 551"/>
          <p:cNvSpPr/>
          <p:nvPr/>
        </p:nvSpPr>
        <p:spPr>
          <a:xfrm>
            <a:off x="838200" y="4920617"/>
            <a:ext cx="1884540" cy="60471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6, 11, 2, 0, 5, 4</a:t>
            </a:r>
          </a:p>
        </p:txBody>
      </p:sp>
      <p:sp>
        <p:nvSpPr>
          <p:cNvPr id="25" name="Rounded Rectangle 551"/>
          <p:cNvSpPr/>
          <p:nvPr/>
        </p:nvSpPr>
        <p:spPr>
          <a:xfrm>
            <a:off x="838200" y="5774396"/>
            <a:ext cx="1884540" cy="6047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6, 11, 2, 0, 4, 5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54756" y="2788356"/>
            <a:ext cx="2212622" cy="1930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693562" y="2586210"/>
            <a:ext cx="1908911" cy="2132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078375" y="5820221"/>
            <a:ext cx="491451" cy="51306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160" y="5614277"/>
            <a:ext cx="2772596" cy="10010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/>
          <p:cNvCxnSpPr>
            <a:cxnSpLocks/>
            <a:stCxn id="24" idx="3"/>
          </p:cNvCxnSpPr>
          <p:nvPr/>
        </p:nvCxnSpPr>
        <p:spPr>
          <a:xfrm flipV="1">
            <a:off x="2722740" y="4984275"/>
            <a:ext cx="1657349" cy="238699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86643" y="4510496"/>
            <a:ext cx="342915" cy="39078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774423" y="4863587"/>
            <a:ext cx="432487" cy="420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9B5802B3-0B54-4539-85BC-10A49DCA6DE6}"/>
              </a:ext>
            </a:extLst>
          </p:cNvPr>
          <p:cNvSpPr/>
          <p:nvPr/>
        </p:nvSpPr>
        <p:spPr>
          <a:xfrm>
            <a:off x="2936929" y="3223647"/>
            <a:ext cx="325686" cy="1320716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D83FA5-F4E6-4ED9-8930-1D96FD0C0D67}"/>
              </a:ext>
            </a:extLst>
          </p:cNvPr>
          <p:cNvCxnSpPr>
            <a:cxnSpLocks/>
          </p:cNvCxnSpPr>
          <p:nvPr/>
        </p:nvCxnSpPr>
        <p:spPr>
          <a:xfrm flipV="1">
            <a:off x="3308133" y="2937397"/>
            <a:ext cx="2079974" cy="9139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E084026-8301-4B45-A097-9DDDEF961355}"/>
              </a:ext>
            </a:extLst>
          </p:cNvPr>
          <p:cNvSpPr/>
          <p:nvPr/>
        </p:nvSpPr>
        <p:spPr>
          <a:xfrm>
            <a:off x="5466284" y="2659864"/>
            <a:ext cx="432487" cy="4201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2607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2262589" y="3094751"/>
            <a:ext cx="810228" cy="52086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</p:cNvCxnSpPr>
          <p:nvPr/>
        </p:nvCxnSpPr>
        <p:spPr>
          <a:xfrm flipH="1" flipV="1">
            <a:off x="1859777" y="2399180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1163600" y="1937531"/>
            <a:ext cx="810228" cy="5208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81271" y="2344332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176157" y="301799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072817" y="3538851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3653480" y="416318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</p:cNvCxnSpPr>
          <p:nvPr/>
        </p:nvCxnSpPr>
        <p:spPr>
          <a:xfrm flipV="1">
            <a:off x="1973828" y="3608981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1568714" y="411010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</p:cNvCxnSpPr>
          <p:nvPr/>
        </p:nvCxnSpPr>
        <p:spPr>
          <a:xfrm flipH="1" flipV="1">
            <a:off x="2378942" y="4541683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2791827" y="5042810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38BD6FF-9A86-2144-93F7-ECCF93969AC9}"/>
              </a:ext>
            </a:extLst>
          </p:cNvPr>
          <p:cNvSpPr/>
          <p:nvPr/>
        </p:nvSpPr>
        <p:spPr>
          <a:xfrm flipH="1">
            <a:off x="581271" y="1483889"/>
            <a:ext cx="1872114" cy="63304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4291343" y="2948715"/>
            <a:ext cx="2498756" cy="91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about (5)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E80549-CE1C-1E4E-ACAB-556732997E4B}"/>
              </a:ext>
            </a:extLst>
          </p:cNvPr>
          <p:cNvSpPr/>
          <p:nvPr/>
        </p:nvSpPr>
        <p:spPr>
          <a:xfrm>
            <a:off x="8203785" y="2049267"/>
            <a:ext cx="810228" cy="520860"/>
          </a:xfrm>
          <a:prstGeom prst="ellipse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6AEE38-23CC-8B43-A82F-3B0326454C00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938918" y="2433165"/>
            <a:ext cx="848566" cy="809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A1FB467-0DEE-E443-BDD1-0D38FF35A4A0}"/>
              </a:ext>
            </a:extLst>
          </p:cNvPr>
          <p:cNvSpPr/>
          <p:nvPr/>
        </p:nvSpPr>
        <p:spPr>
          <a:xfrm>
            <a:off x="7169792" y="3179973"/>
            <a:ext cx="810228" cy="5208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10418F-11D9-0B49-983A-44111ECDC51E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6827373" y="3624555"/>
            <a:ext cx="461074" cy="538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F0A29FF-ADCA-FB4C-AA1B-1BB018D28BA0}"/>
              </a:ext>
            </a:extLst>
          </p:cNvPr>
          <p:cNvSpPr/>
          <p:nvPr/>
        </p:nvSpPr>
        <p:spPr>
          <a:xfrm>
            <a:off x="6314109" y="416318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230EEC-36F0-9C43-89C2-1B4B40CA2F6C}"/>
              </a:ext>
            </a:extLst>
          </p:cNvPr>
          <p:cNvSpPr/>
          <p:nvPr/>
        </p:nvSpPr>
        <p:spPr>
          <a:xfrm>
            <a:off x="9668829" y="3166199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F59121-443C-5149-B6B9-7CB87D5AFE8F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7724228" y="2493849"/>
            <a:ext cx="598212" cy="686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774ECDD-24C5-1F42-A720-6B232F6F7CD2}"/>
              </a:ext>
            </a:extLst>
          </p:cNvPr>
          <p:cNvSpPr/>
          <p:nvPr/>
        </p:nvSpPr>
        <p:spPr>
          <a:xfrm>
            <a:off x="7880244" y="4257416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350601-F7C7-2241-8FCA-EC6932114C51}"/>
              </a:ext>
            </a:extLst>
          </p:cNvPr>
          <p:cNvCxnSpPr>
            <a:cxnSpLocks/>
            <a:endCxn id="33" idx="5"/>
          </p:cNvCxnSpPr>
          <p:nvPr/>
        </p:nvCxnSpPr>
        <p:spPr>
          <a:xfrm flipH="1" flipV="1">
            <a:off x="8571817" y="4701998"/>
            <a:ext cx="619978" cy="577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397F68-7CB0-6647-A067-6E8F6DDCE8BF}"/>
              </a:ext>
            </a:extLst>
          </p:cNvPr>
          <p:cNvSpPr/>
          <p:nvPr/>
        </p:nvSpPr>
        <p:spPr>
          <a:xfrm>
            <a:off x="9103357" y="519011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D462F9-00B1-EB47-BF0C-D22932ECFB4A}"/>
              </a:ext>
            </a:extLst>
          </p:cNvPr>
          <p:cNvCxnSpPr>
            <a:cxnSpLocks/>
            <a:stCxn id="33" idx="0"/>
            <a:endCxn id="27" idx="5"/>
          </p:cNvCxnSpPr>
          <p:nvPr/>
        </p:nvCxnSpPr>
        <p:spPr>
          <a:xfrm flipH="1" flipV="1">
            <a:off x="7861365" y="3624555"/>
            <a:ext cx="423993" cy="632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7F28A5-D9F0-9640-B3AA-8FD9477E006C}"/>
              </a:ext>
            </a:extLst>
          </p:cNvPr>
          <p:cNvSpPr txBox="1"/>
          <p:nvPr/>
        </p:nvSpPr>
        <p:spPr>
          <a:xfrm>
            <a:off x="4119327" y="5132095"/>
            <a:ext cx="408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just switched our imbalance to the left </a:t>
            </a:r>
            <a:r>
              <a:rPr lang="en-US" dirty="0">
                <a:sym typeface="Wingdings" pitchFamily="2" charset="2"/>
              </a:rPr>
              <a:t> (from “negative” to “positive”)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40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82641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49380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2373B2B3-501C-074A-898C-3ABA625381E6}"/>
              </a:ext>
            </a:extLst>
          </p:cNvPr>
          <p:cNvSpPr/>
          <p:nvPr/>
        </p:nvSpPr>
        <p:spPr>
          <a:xfrm rot="20091578">
            <a:off x="626782" y="2369926"/>
            <a:ext cx="1364796" cy="3510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326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2184794" y="2659594"/>
            <a:ext cx="1646788" cy="50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Right about (9)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93BC09-A0CB-2E45-A2AF-48823F3F3C14}"/>
              </a:ext>
            </a:extLst>
          </p:cNvPr>
          <p:cNvSpPr/>
          <p:nvPr/>
        </p:nvSpPr>
        <p:spPr>
          <a:xfrm>
            <a:off x="5228783" y="289513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B148CD-B40A-F543-91BE-612C010A6D0F}"/>
              </a:ext>
            </a:extLst>
          </p:cNvPr>
          <p:cNvCxnSpPr>
            <a:cxnSpLocks/>
            <a:stCxn id="57" idx="1"/>
            <a:endCxn id="51" idx="5"/>
          </p:cNvCxnSpPr>
          <p:nvPr/>
        </p:nvCxnSpPr>
        <p:spPr>
          <a:xfrm flipH="1" flipV="1">
            <a:off x="4776556" y="2379672"/>
            <a:ext cx="146735" cy="236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4A9A1CB-DBA9-9D49-9C2F-5262498F1852}"/>
              </a:ext>
            </a:extLst>
          </p:cNvPr>
          <p:cNvSpPr/>
          <p:nvPr/>
        </p:nvSpPr>
        <p:spPr>
          <a:xfrm>
            <a:off x="4322671" y="2067889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693CF-39D9-F94F-8F8D-147F7985EAA8}"/>
              </a:ext>
            </a:extLst>
          </p:cNvPr>
          <p:cNvCxnSpPr>
            <a:cxnSpLocks/>
            <a:stCxn id="51" idx="3"/>
            <a:endCxn id="53" idx="0"/>
          </p:cNvCxnSpPr>
          <p:nvPr/>
        </p:nvCxnSpPr>
        <p:spPr>
          <a:xfrm flipH="1">
            <a:off x="4176181" y="2379672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ACE096-8E94-BF47-B9AC-BBED58B82293}"/>
              </a:ext>
            </a:extLst>
          </p:cNvPr>
          <p:cNvSpPr/>
          <p:nvPr/>
        </p:nvSpPr>
        <p:spPr>
          <a:xfrm>
            <a:off x="3905135" y="2566097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ACCFCE-6153-E94F-970A-2F43D02AF7BC}"/>
              </a:ext>
            </a:extLst>
          </p:cNvPr>
          <p:cNvCxnSpPr>
            <a:cxnSpLocks/>
            <a:stCxn id="55" idx="1"/>
            <a:endCxn id="49" idx="5"/>
          </p:cNvCxnSpPr>
          <p:nvPr/>
        </p:nvCxnSpPr>
        <p:spPr>
          <a:xfrm flipH="1" flipV="1">
            <a:off x="5660018" y="316661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3C55DB-1438-E741-9FC3-B095F409B053}"/>
              </a:ext>
            </a:extLst>
          </p:cNvPr>
          <p:cNvSpPr/>
          <p:nvPr/>
        </p:nvSpPr>
        <p:spPr>
          <a:xfrm>
            <a:off x="5703326" y="330228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5F8E0F-7F99-4F42-A46B-CD72551CD301}"/>
              </a:ext>
            </a:extLst>
          </p:cNvPr>
          <p:cNvCxnSpPr>
            <a:cxnSpLocks/>
            <a:stCxn id="59" idx="0"/>
            <a:endCxn id="49" idx="3"/>
          </p:cNvCxnSpPr>
          <p:nvPr/>
        </p:nvCxnSpPr>
        <p:spPr>
          <a:xfrm flipV="1">
            <a:off x="5103634" y="3166614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B4D78A3-4642-654D-A0E4-1761FD2A532C}"/>
              </a:ext>
            </a:extLst>
          </p:cNvPr>
          <p:cNvSpPr/>
          <p:nvPr/>
        </p:nvSpPr>
        <p:spPr>
          <a:xfrm>
            <a:off x="4867913" y="2565367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D09B8F-3148-6840-ADD6-3687FBE3BC0A}"/>
              </a:ext>
            </a:extLst>
          </p:cNvPr>
          <p:cNvCxnSpPr>
            <a:cxnSpLocks/>
            <a:stCxn id="49" idx="1"/>
            <a:endCxn id="57" idx="5"/>
          </p:cNvCxnSpPr>
          <p:nvPr/>
        </p:nvCxnSpPr>
        <p:spPr>
          <a:xfrm flipH="1" flipV="1">
            <a:off x="5190677" y="2860645"/>
            <a:ext cx="112094" cy="8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B93399F-49C9-9E49-91F3-9DE8E65BDD9E}"/>
              </a:ext>
            </a:extLst>
          </p:cNvPr>
          <p:cNvSpPr/>
          <p:nvPr/>
        </p:nvSpPr>
        <p:spPr>
          <a:xfrm>
            <a:off x="4889670" y="3281876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75104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38BD6FF-9A86-2144-93F7-ECCF93969AC9}"/>
              </a:ext>
            </a:extLst>
          </p:cNvPr>
          <p:cNvSpPr/>
          <p:nvPr/>
        </p:nvSpPr>
        <p:spPr>
          <a:xfrm rot="21231888" flipH="1">
            <a:off x="4030391" y="1853124"/>
            <a:ext cx="961639" cy="32355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2184794" y="2659594"/>
            <a:ext cx="1646788" cy="50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Right about (9)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93BC09-A0CB-2E45-A2AF-48823F3F3C14}"/>
              </a:ext>
            </a:extLst>
          </p:cNvPr>
          <p:cNvSpPr/>
          <p:nvPr/>
        </p:nvSpPr>
        <p:spPr>
          <a:xfrm>
            <a:off x="5228783" y="289513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B148CD-B40A-F543-91BE-612C010A6D0F}"/>
              </a:ext>
            </a:extLst>
          </p:cNvPr>
          <p:cNvCxnSpPr>
            <a:cxnSpLocks/>
            <a:stCxn id="57" idx="1"/>
            <a:endCxn id="51" idx="5"/>
          </p:cNvCxnSpPr>
          <p:nvPr/>
        </p:nvCxnSpPr>
        <p:spPr>
          <a:xfrm flipH="1" flipV="1">
            <a:off x="4776556" y="2379672"/>
            <a:ext cx="146735" cy="236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4A9A1CB-DBA9-9D49-9C2F-5262498F1852}"/>
              </a:ext>
            </a:extLst>
          </p:cNvPr>
          <p:cNvSpPr/>
          <p:nvPr/>
        </p:nvSpPr>
        <p:spPr>
          <a:xfrm>
            <a:off x="4322671" y="2067889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693CF-39D9-F94F-8F8D-147F7985EAA8}"/>
              </a:ext>
            </a:extLst>
          </p:cNvPr>
          <p:cNvCxnSpPr>
            <a:cxnSpLocks/>
            <a:stCxn id="51" idx="3"/>
            <a:endCxn id="53" idx="0"/>
          </p:cNvCxnSpPr>
          <p:nvPr/>
        </p:nvCxnSpPr>
        <p:spPr>
          <a:xfrm flipH="1">
            <a:off x="4176181" y="2379672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ACE096-8E94-BF47-B9AC-BBED58B82293}"/>
              </a:ext>
            </a:extLst>
          </p:cNvPr>
          <p:cNvSpPr/>
          <p:nvPr/>
        </p:nvSpPr>
        <p:spPr>
          <a:xfrm>
            <a:off x="3905135" y="2566097"/>
            <a:ext cx="542092" cy="38611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ACCFCE-6153-E94F-970A-2F43D02AF7BC}"/>
              </a:ext>
            </a:extLst>
          </p:cNvPr>
          <p:cNvCxnSpPr>
            <a:cxnSpLocks/>
            <a:stCxn id="55" idx="1"/>
            <a:endCxn id="49" idx="5"/>
          </p:cNvCxnSpPr>
          <p:nvPr/>
        </p:nvCxnSpPr>
        <p:spPr>
          <a:xfrm flipH="1" flipV="1">
            <a:off x="5660018" y="316661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3C55DB-1438-E741-9FC3-B095F409B053}"/>
              </a:ext>
            </a:extLst>
          </p:cNvPr>
          <p:cNvSpPr/>
          <p:nvPr/>
        </p:nvSpPr>
        <p:spPr>
          <a:xfrm>
            <a:off x="5703326" y="330228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5F8E0F-7F99-4F42-A46B-CD72551CD301}"/>
              </a:ext>
            </a:extLst>
          </p:cNvPr>
          <p:cNvCxnSpPr>
            <a:cxnSpLocks/>
            <a:stCxn id="59" idx="0"/>
            <a:endCxn id="49" idx="3"/>
          </p:cNvCxnSpPr>
          <p:nvPr/>
        </p:nvCxnSpPr>
        <p:spPr>
          <a:xfrm flipV="1">
            <a:off x="5103634" y="3166614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B4D78A3-4642-654D-A0E4-1761FD2A532C}"/>
              </a:ext>
            </a:extLst>
          </p:cNvPr>
          <p:cNvSpPr/>
          <p:nvPr/>
        </p:nvSpPr>
        <p:spPr>
          <a:xfrm>
            <a:off x="4867913" y="2565367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D09B8F-3148-6840-ADD6-3687FBE3BC0A}"/>
              </a:ext>
            </a:extLst>
          </p:cNvPr>
          <p:cNvCxnSpPr>
            <a:cxnSpLocks/>
            <a:stCxn id="49" idx="1"/>
            <a:endCxn id="57" idx="5"/>
          </p:cNvCxnSpPr>
          <p:nvPr/>
        </p:nvCxnSpPr>
        <p:spPr>
          <a:xfrm flipH="1" flipV="1">
            <a:off x="5190677" y="2860645"/>
            <a:ext cx="112094" cy="8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B93399F-49C9-9E49-91F3-9DE8E65BDD9E}"/>
              </a:ext>
            </a:extLst>
          </p:cNvPr>
          <p:cNvSpPr/>
          <p:nvPr/>
        </p:nvSpPr>
        <p:spPr>
          <a:xfrm>
            <a:off x="4889670" y="3281876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4890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2184794" y="2659594"/>
            <a:ext cx="1646788" cy="50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Right about (9)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93BC09-A0CB-2E45-A2AF-48823F3F3C14}"/>
              </a:ext>
            </a:extLst>
          </p:cNvPr>
          <p:cNvSpPr/>
          <p:nvPr/>
        </p:nvSpPr>
        <p:spPr>
          <a:xfrm>
            <a:off x="5228783" y="289513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B148CD-B40A-F543-91BE-612C010A6D0F}"/>
              </a:ext>
            </a:extLst>
          </p:cNvPr>
          <p:cNvCxnSpPr>
            <a:cxnSpLocks/>
            <a:stCxn id="57" idx="1"/>
            <a:endCxn id="51" idx="5"/>
          </p:cNvCxnSpPr>
          <p:nvPr/>
        </p:nvCxnSpPr>
        <p:spPr>
          <a:xfrm flipH="1" flipV="1">
            <a:off x="4776556" y="2379672"/>
            <a:ext cx="146735" cy="236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4A9A1CB-DBA9-9D49-9C2F-5262498F1852}"/>
              </a:ext>
            </a:extLst>
          </p:cNvPr>
          <p:cNvSpPr/>
          <p:nvPr/>
        </p:nvSpPr>
        <p:spPr>
          <a:xfrm>
            <a:off x="4322671" y="2067889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693CF-39D9-F94F-8F8D-147F7985EAA8}"/>
              </a:ext>
            </a:extLst>
          </p:cNvPr>
          <p:cNvCxnSpPr>
            <a:cxnSpLocks/>
            <a:stCxn id="51" idx="3"/>
            <a:endCxn id="53" idx="0"/>
          </p:cNvCxnSpPr>
          <p:nvPr/>
        </p:nvCxnSpPr>
        <p:spPr>
          <a:xfrm flipH="1">
            <a:off x="4176181" y="2379672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ACE096-8E94-BF47-B9AC-BBED58B82293}"/>
              </a:ext>
            </a:extLst>
          </p:cNvPr>
          <p:cNvSpPr/>
          <p:nvPr/>
        </p:nvSpPr>
        <p:spPr>
          <a:xfrm>
            <a:off x="3905135" y="2566097"/>
            <a:ext cx="542092" cy="38611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ACCFCE-6153-E94F-970A-2F43D02AF7BC}"/>
              </a:ext>
            </a:extLst>
          </p:cNvPr>
          <p:cNvCxnSpPr>
            <a:cxnSpLocks/>
            <a:stCxn id="55" idx="1"/>
            <a:endCxn id="49" idx="5"/>
          </p:cNvCxnSpPr>
          <p:nvPr/>
        </p:nvCxnSpPr>
        <p:spPr>
          <a:xfrm flipH="1" flipV="1">
            <a:off x="5660018" y="316661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3C55DB-1438-E741-9FC3-B095F409B053}"/>
              </a:ext>
            </a:extLst>
          </p:cNvPr>
          <p:cNvSpPr/>
          <p:nvPr/>
        </p:nvSpPr>
        <p:spPr>
          <a:xfrm>
            <a:off x="5703326" y="330228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5F8E0F-7F99-4F42-A46B-CD72551CD301}"/>
              </a:ext>
            </a:extLst>
          </p:cNvPr>
          <p:cNvCxnSpPr>
            <a:cxnSpLocks/>
            <a:stCxn id="59" idx="0"/>
            <a:endCxn id="49" idx="3"/>
          </p:cNvCxnSpPr>
          <p:nvPr/>
        </p:nvCxnSpPr>
        <p:spPr>
          <a:xfrm flipV="1">
            <a:off x="5103634" y="3166614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B4D78A3-4642-654D-A0E4-1761FD2A532C}"/>
              </a:ext>
            </a:extLst>
          </p:cNvPr>
          <p:cNvSpPr/>
          <p:nvPr/>
        </p:nvSpPr>
        <p:spPr>
          <a:xfrm>
            <a:off x="4867913" y="2565367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D09B8F-3148-6840-ADD6-3687FBE3BC0A}"/>
              </a:ext>
            </a:extLst>
          </p:cNvPr>
          <p:cNvCxnSpPr>
            <a:cxnSpLocks/>
            <a:stCxn id="49" idx="1"/>
            <a:endCxn id="57" idx="5"/>
          </p:cNvCxnSpPr>
          <p:nvPr/>
        </p:nvCxnSpPr>
        <p:spPr>
          <a:xfrm flipH="1" flipV="1">
            <a:off x="5190677" y="2860645"/>
            <a:ext cx="112094" cy="8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B93399F-49C9-9E49-91F3-9DE8E65BDD9E}"/>
              </a:ext>
            </a:extLst>
          </p:cNvPr>
          <p:cNvSpPr/>
          <p:nvPr/>
        </p:nvSpPr>
        <p:spPr>
          <a:xfrm>
            <a:off x="4889670" y="3281876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C7EE4B1-07F0-D846-9298-30DF9C3D71B3}"/>
              </a:ext>
            </a:extLst>
          </p:cNvPr>
          <p:cNvSpPr/>
          <p:nvPr/>
        </p:nvSpPr>
        <p:spPr>
          <a:xfrm>
            <a:off x="6161556" y="2674854"/>
            <a:ext cx="1646788" cy="50660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Left about (5)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BD1361C-7DD8-ED43-8C5A-FAB6E72D968A}"/>
              </a:ext>
            </a:extLst>
          </p:cNvPr>
          <p:cNvSpPr/>
          <p:nvPr/>
        </p:nvSpPr>
        <p:spPr>
          <a:xfrm>
            <a:off x="9598865" y="2779460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034B20-2EEF-064F-B653-BDC07E2CA60F}"/>
              </a:ext>
            </a:extLst>
          </p:cNvPr>
          <p:cNvCxnSpPr>
            <a:cxnSpLocks/>
            <a:stCxn id="78" idx="3"/>
            <a:endCxn id="72" idx="7"/>
          </p:cNvCxnSpPr>
          <p:nvPr/>
        </p:nvCxnSpPr>
        <p:spPr>
          <a:xfrm flipH="1">
            <a:off x="8573626" y="2536851"/>
            <a:ext cx="199514" cy="113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02B10AF-7C3F-524D-BFBA-DB02EB66C018}"/>
              </a:ext>
            </a:extLst>
          </p:cNvPr>
          <p:cNvSpPr/>
          <p:nvPr/>
        </p:nvSpPr>
        <p:spPr>
          <a:xfrm>
            <a:off x="8119741" y="2596822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57CE90-AB29-BA4F-9E9A-507C603F1774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8026081" y="2908605"/>
            <a:ext cx="171534" cy="12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F8E1562-1DA9-D643-B697-D36CC4A8CCF6}"/>
              </a:ext>
            </a:extLst>
          </p:cNvPr>
          <p:cNvSpPr/>
          <p:nvPr/>
        </p:nvSpPr>
        <p:spPr>
          <a:xfrm>
            <a:off x="7816267" y="3031188"/>
            <a:ext cx="419627" cy="3217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F2B701-0D7C-A143-86F4-EA51F6B0A7D1}"/>
              </a:ext>
            </a:extLst>
          </p:cNvPr>
          <p:cNvCxnSpPr>
            <a:cxnSpLocks/>
            <a:stCxn id="76" idx="1"/>
            <a:endCxn id="70" idx="5"/>
          </p:cNvCxnSpPr>
          <p:nvPr/>
        </p:nvCxnSpPr>
        <p:spPr>
          <a:xfrm flipH="1" flipV="1">
            <a:off x="10030100" y="3050937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2819E72-F5EE-D448-9589-F69851B00B34}"/>
              </a:ext>
            </a:extLst>
          </p:cNvPr>
          <p:cNvSpPr/>
          <p:nvPr/>
        </p:nvSpPr>
        <p:spPr>
          <a:xfrm>
            <a:off x="10073408" y="3186604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B28EAB-E360-5D4B-8520-2C77663974F5}"/>
              </a:ext>
            </a:extLst>
          </p:cNvPr>
          <p:cNvCxnSpPr>
            <a:cxnSpLocks/>
            <a:stCxn id="80" idx="0"/>
            <a:endCxn id="70" idx="3"/>
          </p:cNvCxnSpPr>
          <p:nvPr/>
        </p:nvCxnSpPr>
        <p:spPr>
          <a:xfrm flipV="1">
            <a:off x="9473716" y="3050937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ECA8260-7D85-1D46-8CD1-A8C862C95DC1}"/>
              </a:ext>
            </a:extLst>
          </p:cNvPr>
          <p:cNvSpPr/>
          <p:nvPr/>
        </p:nvSpPr>
        <p:spPr>
          <a:xfrm>
            <a:off x="8717762" y="2241573"/>
            <a:ext cx="378142" cy="345940"/>
          </a:xfrm>
          <a:prstGeom prst="ellipse">
            <a:avLst/>
          </a:prstGeom>
          <a:gradFill flip="none" rotWithShape="1">
            <a:gsLst>
              <a:gs pos="15000">
                <a:schemeClr val="accent6">
                  <a:tint val="66000"/>
                  <a:satMod val="160000"/>
                </a:schemeClr>
              </a:gs>
              <a:gs pos="71000">
                <a:schemeClr val="accent5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3D70FA-D5AB-1547-9587-7A4D8EC57C84}"/>
              </a:ext>
            </a:extLst>
          </p:cNvPr>
          <p:cNvCxnSpPr>
            <a:cxnSpLocks/>
            <a:stCxn id="70" idx="1"/>
            <a:endCxn id="78" idx="5"/>
          </p:cNvCxnSpPr>
          <p:nvPr/>
        </p:nvCxnSpPr>
        <p:spPr>
          <a:xfrm flipH="1" flipV="1">
            <a:off x="9040526" y="2536851"/>
            <a:ext cx="632327" cy="289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1E94561A-E1F3-3444-954B-43A70E37F325}"/>
              </a:ext>
            </a:extLst>
          </p:cNvPr>
          <p:cNvSpPr/>
          <p:nvPr/>
        </p:nvSpPr>
        <p:spPr>
          <a:xfrm>
            <a:off x="9259752" y="3166199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46925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38BD6FF-9A86-2144-93F7-ECCF93969AC9}"/>
              </a:ext>
            </a:extLst>
          </p:cNvPr>
          <p:cNvSpPr/>
          <p:nvPr/>
        </p:nvSpPr>
        <p:spPr>
          <a:xfrm rot="21231888" flipH="1">
            <a:off x="4030391" y="1853124"/>
            <a:ext cx="961639" cy="32355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2184794" y="2659594"/>
            <a:ext cx="1646788" cy="50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Right about (9)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93BC09-A0CB-2E45-A2AF-48823F3F3C14}"/>
              </a:ext>
            </a:extLst>
          </p:cNvPr>
          <p:cNvSpPr/>
          <p:nvPr/>
        </p:nvSpPr>
        <p:spPr>
          <a:xfrm>
            <a:off x="5228783" y="289513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B148CD-B40A-F543-91BE-612C010A6D0F}"/>
              </a:ext>
            </a:extLst>
          </p:cNvPr>
          <p:cNvCxnSpPr>
            <a:cxnSpLocks/>
            <a:stCxn id="57" idx="1"/>
            <a:endCxn id="51" idx="5"/>
          </p:cNvCxnSpPr>
          <p:nvPr/>
        </p:nvCxnSpPr>
        <p:spPr>
          <a:xfrm flipH="1" flipV="1">
            <a:off x="4776556" y="2379672"/>
            <a:ext cx="146735" cy="236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4A9A1CB-DBA9-9D49-9C2F-5262498F1852}"/>
              </a:ext>
            </a:extLst>
          </p:cNvPr>
          <p:cNvSpPr/>
          <p:nvPr/>
        </p:nvSpPr>
        <p:spPr>
          <a:xfrm>
            <a:off x="4322671" y="2067889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693CF-39D9-F94F-8F8D-147F7985EAA8}"/>
              </a:ext>
            </a:extLst>
          </p:cNvPr>
          <p:cNvCxnSpPr>
            <a:cxnSpLocks/>
            <a:stCxn id="51" idx="3"/>
            <a:endCxn id="53" idx="0"/>
          </p:cNvCxnSpPr>
          <p:nvPr/>
        </p:nvCxnSpPr>
        <p:spPr>
          <a:xfrm flipH="1">
            <a:off x="4176181" y="2379672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ACE096-8E94-BF47-B9AC-BBED58B82293}"/>
              </a:ext>
            </a:extLst>
          </p:cNvPr>
          <p:cNvSpPr/>
          <p:nvPr/>
        </p:nvSpPr>
        <p:spPr>
          <a:xfrm>
            <a:off x="3905135" y="2566097"/>
            <a:ext cx="542092" cy="38611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ACCFCE-6153-E94F-970A-2F43D02AF7BC}"/>
              </a:ext>
            </a:extLst>
          </p:cNvPr>
          <p:cNvCxnSpPr>
            <a:cxnSpLocks/>
            <a:stCxn id="55" idx="1"/>
            <a:endCxn id="49" idx="5"/>
          </p:cNvCxnSpPr>
          <p:nvPr/>
        </p:nvCxnSpPr>
        <p:spPr>
          <a:xfrm flipH="1" flipV="1">
            <a:off x="5660018" y="316661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3C55DB-1438-E741-9FC3-B095F409B053}"/>
              </a:ext>
            </a:extLst>
          </p:cNvPr>
          <p:cNvSpPr/>
          <p:nvPr/>
        </p:nvSpPr>
        <p:spPr>
          <a:xfrm>
            <a:off x="5703326" y="330228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5F8E0F-7F99-4F42-A46B-CD72551CD301}"/>
              </a:ext>
            </a:extLst>
          </p:cNvPr>
          <p:cNvCxnSpPr>
            <a:cxnSpLocks/>
            <a:stCxn id="59" idx="0"/>
            <a:endCxn id="49" idx="3"/>
          </p:cNvCxnSpPr>
          <p:nvPr/>
        </p:nvCxnSpPr>
        <p:spPr>
          <a:xfrm flipV="1">
            <a:off x="5103634" y="3166614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B4D78A3-4642-654D-A0E4-1761FD2A532C}"/>
              </a:ext>
            </a:extLst>
          </p:cNvPr>
          <p:cNvSpPr/>
          <p:nvPr/>
        </p:nvSpPr>
        <p:spPr>
          <a:xfrm>
            <a:off x="4867913" y="2565367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D09B8F-3148-6840-ADD6-3687FBE3BC0A}"/>
              </a:ext>
            </a:extLst>
          </p:cNvPr>
          <p:cNvCxnSpPr>
            <a:cxnSpLocks/>
            <a:stCxn id="49" idx="1"/>
            <a:endCxn id="57" idx="5"/>
          </p:cNvCxnSpPr>
          <p:nvPr/>
        </p:nvCxnSpPr>
        <p:spPr>
          <a:xfrm flipH="1" flipV="1">
            <a:off x="5190677" y="2860645"/>
            <a:ext cx="112094" cy="8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B93399F-49C9-9E49-91F3-9DE8E65BDD9E}"/>
              </a:ext>
            </a:extLst>
          </p:cNvPr>
          <p:cNvSpPr/>
          <p:nvPr/>
        </p:nvSpPr>
        <p:spPr>
          <a:xfrm>
            <a:off x="4889670" y="3281876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C7EE4B1-07F0-D846-9298-30DF9C3D71B3}"/>
              </a:ext>
            </a:extLst>
          </p:cNvPr>
          <p:cNvSpPr/>
          <p:nvPr/>
        </p:nvSpPr>
        <p:spPr>
          <a:xfrm>
            <a:off x="6161556" y="2674854"/>
            <a:ext cx="1646788" cy="50660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Left about (5)</a:t>
            </a: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2373B2B3-501C-074A-898C-3ABA625381E6}"/>
              </a:ext>
            </a:extLst>
          </p:cNvPr>
          <p:cNvSpPr/>
          <p:nvPr/>
        </p:nvSpPr>
        <p:spPr>
          <a:xfrm rot="20091578">
            <a:off x="644749" y="2450505"/>
            <a:ext cx="985455" cy="3510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BD1361C-7DD8-ED43-8C5A-FAB6E72D968A}"/>
              </a:ext>
            </a:extLst>
          </p:cNvPr>
          <p:cNvSpPr/>
          <p:nvPr/>
        </p:nvSpPr>
        <p:spPr>
          <a:xfrm>
            <a:off x="9598865" y="2779460"/>
            <a:ext cx="505223" cy="3180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034B20-2EEF-064F-B653-BDC07E2CA60F}"/>
              </a:ext>
            </a:extLst>
          </p:cNvPr>
          <p:cNvCxnSpPr>
            <a:cxnSpLocks/>
            <a:stCxn id="78" idx="3"/>
            <a:endCxn id="72" idx="7"/>
          </p:cNvCxnSpPr>
          <p:nvPr/>
        </p:nvCxnSpPr>
        <p:spPr>
          <a:xfrm flipH="1">
            <a:off x="8573626" y="2536851"/>
            <a:ext cx="199514" cy="113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02B10AF-7C3F-524D-BFBA-DB02EB66C018}"/>
              </a:ext>
            </a:extLst>
          </p:cNvPr>
          <p:cNvSpPr/>
          <p:nvPr/>
        </p:nvSpPr>
        <p:spPr>
          <a:xfrm>
            <a:off x="8119741" y="2596822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57CE90-AB29-BA4F-9E9A-507C603F1774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8026081" y="2908605"/>
            <a:ext cx="171534" cy="12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F8E1562-1DA9-D643-B697-D36CC4A8CCF6}"/>
              </a:ext>
            </a:extLst>
          </p:cNvPr>
          <p:cNvSpPr/>
          <p:nvPr/>
        </p:nvSpPr>
        <p:spPr>
          <a:xfrm>
            <a:off x="7816267" y="3031188"/>
            <a:ext cx="419627" cy="3217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F2B701-0D7C-A143-86F4-EA51F6B0A7D1}"/>
              </a:ext>
            </a:extLst>
          </p:cNvPr>
          <p:cNvCxnSpPr>
            <a:cxnSpLocks/>
            <a:stCxn id="76" idx="1"/>
            <a:endCxn id="70" idx="5"/>
          </p:cNvCxnSpPr>
          <p:nvPr/>
        </p:nvCxnSpPr>
        <p:spPr>
          <a:xfrm flipH="1" flipV="1">
            <a:off x="10030100" y="3050937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2819E72-F5EE-D448-9589-F69851B00B34}"/>
              </a:ext>
            </a:extLst>
          </p:cNvPr>
          <p:cNvSpPr/>
          <p:nvPr/>
        </p:nvSpPr>
        <p:spPr>
          <a:xfrm>
            <a:off x="10073408" y="3186604"/>
            <a:ext cx="616478" cy="375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B28EAB-E360-5D4B-8520-2C77663974F5}"/>
              </a:ext>
            </a:extLst>
          </p:cNvPr>
          <p:cNvCxnSpPr>
            <a:cxnSpLocks/>
            <a:stCxn id="80" idx="0"/>
            <a:endCxn id="70" idx="3"/>
          </p:cNvCxnSpPr>
          <p:nvPr/>
        </p:nvCxnSpPr>
        <p:spPr>
          <a:xfrm flipV="1">
            <a:off x="9473716" y="3050937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ECA8260-7D85-1D46-8CD1-A8C862C95DC1}"/>
              </a:ext>
            </a:extLst>
          </p:cNvPr>
          <p:cNvSpPr/>
          <p:nvPr/>
        </p:nvSpPr>
        <p:spPr>
          <a:xfrm>
            <a:off x="8717762" y="2241573"/>
            <a:ext cx="378142" cy="34594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3D70FA-D5AB-1547-9587-7A4D8EC57C84}"/>
              </a:ext>
            </a:extLst>
          </p:cNvPr>
          <p:cNvCxnSpPr>
            <a:cxnSpLocks/>
            <a:stCxn id="70" idx="1"/>
            <a:endCxn id="78" idx="5"/>
          </p:cNvCxnSpPr>
          <p:nvPr/>
        </p:nvCxnSpPr>
        <p:spPr>
          <a:xfrm flipH="1" flipV="1">
            <a:off x="9040526" y="2536851"/>
            <a:ext cx="632327" cy="289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1E94561A-E1F3-3444-954B-43A70E37F325}"/>
              </a:ext>
            </a:extLst>
          </p:cNvPr>
          <p:cNvSpPr/>
          <p:nvPr/>
        </p:nvSpPr>
        <p:spPr>
          <a:xfrm>
            <a:off x="9259752" y="3166199"/>
            <a:ext cx="427928" cy="3983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4" name="Curved Up Arrow 93">
            <a:extLst>
              <a:ext uri="{FF2B5EF4-FFF2-40B4-BE49-F238E27FC236}">
                <a16:creationId xmlns:a16="http://schemas.microsoft.com/office/drawing/2014/main" id="{F1E7003E-D0F1-9949-BAB0-7412F2BF1182}"/>
              </a:ext>
            </a:extLst>
          </p:cNvPr>
          <p:cNvSpPr/>
          <p:nvPr/>
        </p:nvSpPr>
        <p:spPr>
          <a:xfrm>
            <a:off x="1304364" y="3868231"/>
            <a:ext cx="8654448" cy="65372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8CF6A5-7ABD-FD44-B60D-285C2A94D176}"/>
              </a:ext>
            </a:extLst>
          </p:cNvPr>
          <p:cNvSpPr txBox="1"/>
          <p:nvPr/>
        </p:nvSpPr>
        <p:spPr>
          <a:xfrm>
            <a:off x="4015854" y="3936376"/>
            <a:ext cx="326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R-L rotation about (5)</a:t>
            </a:r>
          </a:p>
        </p:txBody>
      </p:sp>
    </p:spTree>
    <p:extLst>
      <p:ext uri="{BB962C8B-B14F-4D97-AF65-F5344CB8AC3E}">
        <p14:creationId xmlns:p14="http://schemas.microsoft.com/office/powerpoint/2010/main" val="183764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798B-889A-9C42-BDA2-7519192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Figuring out the rotation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CC5DAC-6C56-AD43-82DC-0A561C745341}"/>
              </a:ext>
            </a:extLst>
          </p:cNvPr>
          <p:cNvSpPr/>
          <p:nvPr/>
        </p:nvSpPr>
        <p:spPr>
          <a:xfrm>
            <a:off x="1051752" y="257012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35A20-C31C-FA4B-AE45-690D76F115B6}"/>
              </a:ext>
            </a:extLst>
          </p:cNvPr>
          <p:cNvCxnSpPr>
            <a:cxnSpLocks/>
            <a:stCxn id="4" idx="0"/>
            <a:endCxn id="7" idx="5"/>
          </p:cNvCxnSpPr>
          <p:nvPr/>
        </p:nvCxnSpPr>
        <p:spPr>
          <a:xfrm flipH="1" flipV="1">
            <a:off x="1071916" y="2361050"/>
            <a:ext cx="232448" cy="20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4AD8FD5-B7C9-9A4A-87F7-52E090582386}"/>
              </a:ext>
            </a:extLst>
          </p:cNvPr>
          <p:cNvSpPr/>
          <p:nvPr/>
        </p:nvSpPr>
        <p:spPr>
          <a:xfrm>
            <a:off x="618031" y="2049267"/>
            <a:ext cx="531759" cy="3652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4F4C2-CB81-1E4E-8B40-BDB18A764CE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471541" y="2361050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750DC4-7980-2C42-BB1A-BD532544F488}"/>
              </a:ext>
            </a:extLst>
          </p:cNvPr>
          <p:cNvSpPr/>
          <p:nvPr/>
        </p:nvSpPr>
        <p:spPr>
          <a:xfrm>
            <a:off x="200495" y="2547475"/>
            <a:ext cx="542092" cy="386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FAFAA-3F62-8945-A165-C09E6D9A7C03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1482987" y="284160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6EF89B-E252-1B4B-85A1-4BD0A6CC4EF5}"/>
              </a:ext>
            </a:extLst>
          </p:cNvPr>
          <p:cNvSpPr/>
          <p:nvPr/>
        </p:nvSpPr>
        <p:spPr>
          <a:xfrm>
            <a:off x="1526295" y="297727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882E0-CF43-884F-9519-80240CFA4CBA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68229" y="2841604"/>
            <a:ext cx="157511" cy="173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000262-35CC-7C4B-B3A9-DD3C6D234F09}"/>
              </a:ext>
            </a:extLst>
          </p:cNvPr>
          <p:cNvSpPr/>
          <p:nvPr/>
        </p:nvSpPr>
        <p:spPr>
          <a:xfrm>
            <a:off x="747598" y="3007003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839EB8-4599-8149-9005-39CC28FD14C8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1070362" y="3302281"/>
            <a:ext cx="113512" cy="147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2AF504-8D5D-F241-9242-5E753357932F}"/>
              </a:ext>
            </a:extLst>
          </p:cNvPr>
          <p:cNvSpPr/>
          <p:nvPr/>
        </p:nvSpPr>
        <p:spPr>
          <a:xfrm>
            <a:off x="1070362" y="3426358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038BD6FF-9A86-2144-93F7-ECCF93969AC9}"/>
              </a:ext>
            </a:extLst>
          </p:cNvPr>
          <p:cNvSpPr/>
          <p:nvPr/>
        </p:nvSpPr>
        <p:spPr>
          <a:xfrm rot="21231888" flipH="1">
            <a:off x="4030391" y="1853124"/>
            <a:ext cx="961639" cy="323556"/>
          </a:xfrm>
          <a:prstGeom prst="curved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55382E-031C-944F-9E9D-573B383FD326}"/>
              </a:ext>
            </a:extLst>
          </p:cNvPr>
          <p:cNvSpPr/>
          <p:nvPr/>
        </p:nvSpPr>
        <p:spPr>
          <a:xfrm>
            <a:off x="2184794" y="2659594"/>
            <a:ext cx="1646788" cy="50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Right about (9)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93BC09-A0CB-2E45-A2AF-48823F3F3C14}"/>
              </a:ext>
            </a:extLst>
          </p:cNvPr>
          <p:cNvSpPr/>
          <p:nvPr/>
        </p:nvSpPr>
        <p:spPr>
          <a:xfrm>
            <a:off x="5228783" y="2895137"/>
            <a:ext cx="505223" cy="31805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B148CD-B40A-F543-91BE-612C010A6D0F}"/>
              </a:ext>
            </a:extLst>
          </p:cNvPr>
          <p:cNvCxnSpPr>
            <a:cxnSpLocks/>
            <a:stCxn id="57" idx="1"/>
            <a:endCxn id="51" idx="5"/>
          </p:cNvCxnSpPr>
          <p:nvPr/>
        </p:nvCxnSpPr>
        <p:spPr>
          <a:xfrm flipH="1" flipV="1">
            <a:off x="4776556" y="2379672"/>
            <a:ext cx="146735" cy="236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4A9A1CB-DBA9-9D49-9C2F-5262498F1852}"/>
              </a:ext>
            </a:extLst>
          </p:cNvPr>
          <p:cNvSpPr/>
          <p:nvPr/>
        </p:nvSpPr>
        <p:spPr>
          <a:xfrm>
            <a:off x="4322671" y="2067889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2693CF-39D9-F94F-8F8D-147F7985EAA8}"/>
              </a:ext>
            </a:extLst>
          </p:cNvPr>
          <p:cNvCxnSpPr>
            <a:cxnSpLocks/>
            <a:stCxn id="51" idx="3"/>
            <a:endCxn id="53" idx="0"/>
          </p:cNvCxnSpPr>
          <p:nvPr/>
        </p:nvCxnSpPr>
        <p:spPr>
          <a:xfrm flipH="1">
            <a:off x="4176181" y="2379672"/>
            <a:ext cx="224364" cy="186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3ACE096-8E94-BF47-B9AC-BBED58B82293}"/>
              </a:ext>
            </a:extLst>
          </p:cNvPr>
          <p:cNvSpPr/>
          <p:nvPr/>
        </p:nvSpPr>
        <p:spPr>
          <a:xfrm>
            <a:off x="3905135" y="2566097"/>
            <a:ext cx="542092" cy="38611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ACCFCE-6153-E94F-970A-2F43D02AF7BC}"/>
              </a:ext>
            </a:extLst>
          </p:cNvPr>
          <p:cNvCxnSpPr>
            <a:cxnSpLocks/>
            <a:stCxn id="55" idx="1"/>
            <a:endCxn id="49" idx="5"/>
          </p:cNvCxnSpPr>
          <p:nvPr/>
        </p:nvCxnSpPr>
        <p:spPr>
          <a:xfrm flipH="1" flipV="1">
            <a:off x="5660018" y="3166614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13C55DB-1438-E741-9FC3-B095F409B053}"/>
              </a:ext>
            </a:extLst>
          </p:cNvPr>
          <p:cNvSpPr/>
          <p:nvPr/>
        </p:nvSpPr>
        <p:spPr>
          <a:xfrm>
            <a:off x="5703326" y="3302281"/>
            <a:ext cx="616478" cy="37567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5F8E0F-7F99-4F42-A46B-CD72551CD301}"/>
              </a:ext>
            </a:extLst>
          </p:cNvPr>
          <p:cNvCxnSpPr>
            <a:cxnSpLocks/>
            <a:stCxn id="59" idx="0"/>
            <a:endCxn id="49" idx="3"/>
          </p:cNvCxnSpPr>
          <p:nvPr/>
        </p:nvCxnSpPr>
        <p:spPr>
          <a:xfrm flipV="1">
            <a:off x="5103634" y="3166614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B4D78A3-4642-654D-A0E4-1761FD2A532C}"/>
              </a:ext>
            </a:extLst>
          </p:cNvPr>
          <p:cNvSpPr/>
          <p:nvPr/>
        </p:nvSpPr>
        <p:spPr>
          <a:xfrm>
            <a:off x="4867913" y="2565367"/>
            <a:ext cx="378142" cy="3459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D09B8F-3148-6840-ADD6-3687FBE3BC0A}"/>
              </a:ext>
            </a:extLst>
          </p:cNvPr>
          <p:cNvCxnSpPr>
            <a:cxnSpLocks/>
            <a:stCxn id="49" idx="1"/>
            <a:endCxn id="57" idx="5"/>
          </p:cNvCxnSpPr>
          <p:nvPr/>
        </p:nvCxnSpPr>
        <p:spPr>
          <a:xfrm flipH="1" flipV="1">
            <a:off x="5190677" y="2860645"/>
            <a:ext cx="112094" cy="8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5B93399F-49C9-9E49-91F3-9DE8E65BDD9E}"/>
              </a:ext>
            </a:extLst>
          </p:cNvPr>
          <p:cNvSpPr/>
          <p:nvPr/>
        </p:nvSpPr>
        <p:spPr>
          <a:xfrm>
            <a:off x="4889670" y="3281876"/>
            <a:ext cx="427928" cy="398323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C7EE4B1-07F0-D846-9298-30DF9C3D71B3}"/>
              </a:ext>
            </a:extLst>
          </p:cNvPr>
          <p:cNvSpPr/>
          <p:nvPr/>
        </p:nvSpPr>
        <p:spPr>
          <a:xfrm>
            <a:off x="6161556" y="2674854"/>
            <a:ext cx="1646788" cy="50660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Left about (5)</a:t>
            </a: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2373B2B3-501C-074A-898C-3ABA625381E6}"/>
              </a:ext>
            </a:extLst>
          </p:cNvPr>
          <p:cNvSpPr/>
          <p:nvPr/>
        </p:nvSpPr>
        <p:spPr>
          <a:xfrm rot="20091578">
            <a:off x="644749" y="2450505"/>
            <a:ext cx="985455" cy="3510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BD1361C-7DD8-ED43-8C5A-FAB6E72D968A}"/>
              </a:ext>
            </a:extLst>
          </p:cNvPr>
          <p:cNvSpPr/>
          <p:nvPr/>
        </p:nvSpPr>
        <p:spPr>
          <a:xfrm>
            <a:off x="9598865" y="2779460"/>
            <a:ext cx="505223" cy="3180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034B20-2EEF-064F-B653-BDC07E2CA60F}"/>
              </a:ext>
            </a:extLst>
          </p:cNvPr>
          <p:cNvCxnSpPr>
            <a:cxnSpLocks/>
            <a:stCxn id="78" idx="3"/>
            <a:endCxn id="72" idx="7"/>
          </p:cNvCxnSpPr>
          <p:nvPr/>
        </p:nvCxnSpPr>
        <p:spPr>
          <a:xfrm flipH="1">
            <a:off x="8573626" y="2536851"/>
            <a:ext cx="199514" cy="113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02B10AF-7C3F-524D-BFBA-DB02EB66C018}"/>
              </a:ext>
            </a:extLst>
          </p:cNvPr>
          <p:cNvSpPr/>
          <p:nvPr/>
        </p:nvSpPr>
        <p:spPr>
          <a:xfrm>
            <a:off x="8119741" y="2596822"/>
            <a:ext cx="531759" cy="3652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57CE90-AB29-BA4F-9E9A-507C603F1774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8026081" y="2908605"/>
            <a:ext cx="171534" cy="12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F8E1562-1DA9-D643-B697-D36CC4A8CCF6}"/>
              </a:ext>
            </a:extLst>
          </p:cNvPr>
          <p:cNvSpPr/>
          <p:nvPr/>
        </p:nvSpPr>
        <p:spPr>
          <a:xfrm>
            <a:off x="7816267" y="3031188"/>
            <a:ext cx="419627" cy="3217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F2B701-0D7C-A143-86F4-EA51F6B0A7D1}"/>
              </a:ext>
            </a:extLst>
          </p:cNvPr>
          <p:cNvCxnSpPr>
            <a:cxnSpLocks/>
            <a:stCxn id="76" idx="1"/>
            <a:endCxn id="70" idx="5"/>
          </p:cNvCxnSpPr>
          <p:nvPr/>
        </p:nvCxnSpPr>
        <p:spPr>
          <a:xfrm flipH="1" flipV="1">
            <a:off x="10030100" y="3050937"/>
            <a:ext cx="133589" cy="190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2819E72-F5EE-D448-9589-F69851B00B34}"/>
              </a:ext>
            </a:extLst>
          </p:cNvPr>
          <p:cNvSpPr/>
          <p:nvPr/>
        </p:nvSpPr>
        <p:spPr>
          <a:xfrm>
            <a:off x="10073408" y="3186604"/>
            <a:ext cx="616478" cy="375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B28EAB-E360-5D4B-8520-2C77663974F5}"/>
              </a:ext>
            </a:extLst>
          </p:cNvPr>
          <p:cNvCxnSpPr>
            <a:cxnSpLocks/>
            <a:stCxn id="80" idx="0"/>
            <a:endCxn id="70" idx="3"/>
          </p:cNvCxnSpPr>
          <p:nvPr/>
        </p:nvCxnSpPr>
        <p:spPr>
          <a:xfrm flipV="1">
            <a:off x="9473716" y="3050937"/>
            <a:ext cx="199137" cy="11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ECA8260-7D85-1D46-8CD1-A8C862C95DC1}"/>
              </a:ext>
            </a:extLst>
          </p:cNvPr>
          <p:cNvSpPr/>
          <p:nvPr/>
        </p:nvSpPr>
        <p:spPr>
          <a:xfrm>
            <a:off x="8717762" y="2241573"/>
            <a:ext cx="378142" cy="34594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3D70FA-D5AB-1547-9587-7A4D8EC57C84}"/>
              </a:ext>
            </a:extLst>
          </p:cNvPr>
          <p:cNvCxnSpPr>
            <a:cxnSpLocks/>
            <a:stCxn id="70" idx="1"/>
            <a:endCxn id="78" idx="5"/>
          </p:cNvCxnSpPr>
          <p:nvPr/>
        </p:nvCxnSpPr>
        <p:spPr>
          <a:xfrm flipH="1" flipV="1">
            <a:off x="9040526" y="2536851"/>
            <a:ext cx="632327" cy="289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1E94561A-E1F3-3444-954B-43A70E37F325}"/>
              </a:ext>
            </a:extLst>
          </p:cNvPr>
          <p:cNvSpPr/>
          <p:nvPr/>
        </p:nvSpPr>
        <p:spPr>
          <a:xfrm>
            <a:off x="9259752" y="3166199"/>
            <a:ext cx="427928" cy="3983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4" name="Curved Up Arrow 93">
            <a:extLst>
              <a:ext uri="{FF2B5EF4-FFF2-40B4-BE49-F238E27FC236}">
                <a16:creationId xmlns:a16="http://schemas.microsoft.com/office/drawing/2014/main" id="{F1E7003E-D0F1-9949-BAB0-7412F2BF1182}"/>
              </a:ext>
            </a:extLst>
          </p:cNvPr>
          <p:cNvSpPr/>
          <p:nvPr/>
        </p:nvSpPr>
        <p:spPr>
          <a:xfrm>
            <a:off x="1304364" y="3868231"/>
            <a:ext cx="8654448" cy="65372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8CF6A5-7ABD-FD44-B60D-285C2A94D176}"/>
              </a:ext>
            </a:extLst>
          </p:cNvPr>
          <p:cNvSpPr txBox="1"/>
          <p:nvPr/>
        </p:nvSpPr>
        <p:spPr>
          <a:xfrm>
            <a:off x="4015854" y="3936376"/>
            <a:ext cx="326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R-L rotation about (5)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67EBFD-2249-CA41-A787-A9CB25C400BC}"/>
              </a:ext>
            </a:extLst>
          </p:cNvPr>
          <p:cNvSpPr txBox="1"/>
          <p:nvPr/>
        </p:nvSpPr>
        <p:spPr>
          <a:xfrm>
            <a:off x="3766242" y="4725909"/>
            <a:ext cx="461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works perfectly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E96BE-8203-2D4C-99C8-DA33D40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12" y="5048837"/>
            <a:ext cx="1582368" cy="10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99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4720-3BE1-434F-B129-3653DF3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figure out correct rotation?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470D-DB8F-FC48-B4F3-FE3CC2C3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our original insertion of 8; how do we figure out whether we need an L or an RL rotation about the root?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7FFB5-8DA2-3A45-871D-8CD1C82B6893}"/>
              </a:ext>
            </a:extLst>
          </p:cNvPr>
          <p:cNvSpPr/>
          <p:nvPr/>
        </p:nvSpPr>
        <p:spPr>
          <a:xfrm>
            <a:off x="5874921" y="402725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EB6F9F-9E64-B248-88EE-C086E28D7336}"/>
              </a:ext>
            </a:extLst>
          </p:cNvPr>
          <p:cNvCxnSpPr>
            <a:cxnSpLocks/>
          </p:cNvCxnSpPr>
          <p:nvPr/>
        </p:nvCxnSpPr>
        <p:spPr>
          <a:xfrm flipH="1" flipV="1">
            <a:off x="5472109" y="3331687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3152C79-61FA-144E-A684-F584269661AD}"/>
              </a:ext>
            </a:extLst>
          </p:cNvPr>
          <p:cNvSpPr/>
          <p:nvPr/>
        </p:nvSpPr>
        <p:spPr>
          <a:xfrm>
            <a:off x="4775932" y="287003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247C3-C958-8746-A0B7-55E1A6F737E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193603" y="3276839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6C99AC0-B736-9147-BCB7-9E6CE7CCA7BF}"/>
              </a:ext>
            </a:extLst>
          </p:cNvPr>
          <p:cNvSpPr/>
          <p:nvPr/>
        </p:nvSpPr>
        <p:spPr>
          <a:xfrm>
            <a:off x="3788489" y="395049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58196F-CA60-4142-AC79-E6575E5506C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685149" y="4471358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AC5613F-A73E-1143-98B9-8B4E1B0D1552}"/>
              </a:ext>
            </a:extLst>
          </p:cNvPr>
          <p:cNvSpPr/>
          <p:nvPr/>
        </p:nvSpPr>
        <p:spPr>
          <a:xfrm>
            <a:off x="7265812" y="5095696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EB7731-4581-BF48-8DED-A617D47C03AD}"/>
              </a:ext>
            </a:extLst>
          </p:cNvPr>
          <p:cNvCxnSpPr>
            <a:cxnSpLocks/>
          </p:cNvCxnSpPr>
          <p:nvPr/>
        </p:nvCxnSpPr>
        <p:spPr>
          <a:xfrm flipV="1">
            <a:off x="5586160" y="4541488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DA3B16E-90E2-024B-9C24-FFF010DBA4BD}"/>
              </a:ext>
            </a:extLst>
          </p:cNvPr>
          <p:cNvSpPr/>
          <p:nvPr/>
        </p:nvSpPr>
        <p:spPr>
          <a:xfrm>
            <a:off x="5181046" y="5042615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EDCE1-C64C-E744-A5B6-2178F74673C7}"/>
              </a:ext>
            </a:extLst>
          </p:cNvPr>
          <p:cNvCxnSpPr>
            <a:cxnSpLocks/>
          </p:cNvCxnSpPr>
          <p:nvPr/>
        </p:nvCxnSpPr>
        <p:spPr>
          <a:xfrm flipH="1" flipV="1">
            <a:off x="5991274" y="5474190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E846B25-1738-A941-955A-77693918351C}"/>
              </a:ext>
            </a:extLst>
          </p:cNvPr>
          <p:cNvSpPr/>
          <p:nvPr/>
        </p:nvSpPr>
        <p:spPr>
          <a:xfrm>
            <a:off x="6404159" y="597531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177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Trees: Insertion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Which among the following insertion sequences is the one that produced this BST?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47909" y="3305771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56351" y="2937397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50189" y="3687285"/>
            <a:ext cx="342915" cy="39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5"/>
          </p:cNvCxnSpPr>
          <p:nvPr/>
        </p:nvCxnSpPr>
        <p:spPr>
          <a:xfrm>
            <a:off x="5217059" y="3678898"/>
            <a:ext cx="279580" cy="413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5789" y="2991039"/>
            <a:ext cx="559159" cy="35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388107" y="4092592"/>
            <a:ext cx="432487" cy="420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4289159" y="4101305"/>
            <a:ext cx="432487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6186311" y="3355063"/>
            <a:ext cx="547893" cy="4201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9" name="Rounded Rectangle 551"/>
          <p:cNvSpPr/>
          <p:nvPr/>
        </p:nvSpPr>
        <p:spPr>
          <a:xfrm>
            <a:off x="838200" y="3132788"/>
            <a:ext cx="1884540" cy="604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11, 6, 2, 0, 4, 5</a:t>
            </a:r>
          </a:p>
        </p:txBody>
      </p:sp>
      <p:sp>
        <p:nvSpPr>
          <p:cNvPr id="23" name="Rounded Rectangle 551"/>
          <p:cNvSpPr/>
          <p:nvPr/>
        </p:nvSpPr>
        <p:spPr>
          <a:xfrm>
            <a:off x="844608" y="3939649"/>
            <a:ext cx="1884540" cy="6047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2, 6, 11, 4, 0,  5</a:t>
            </a:r>
          </a:p>
        </p:txBody>
      </p:sp>
      <p:sp>
        <p:nvSpPr>
          <p:cNvPr id="24" name="Rounded Rectangle 551"/>
          <p:cNvSpPr/>
          <p:nvPr/>
        </p:nvSpPr>
        <p:spPr>
          <a:xfrm>
            <a:off x="838200" y="4920617"/>
            <a:ext cx="1884540" cy="60471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6, 11, 2, 0, 5, 4</a:t>
            </a:r>
          </a:p>
        </p:txBody>
      </p:sp>
      <p:sp>
        <p:nvSpPr>
          <p:cNvPr id="25" name="Rounded Rectangle 551"/>
          <p:cNvSpPr/>
          <p:nvPr/>
        </p:nvSpPr>
        <p:spPr>
          <a:xfrm>
            <a:off x="838200" y="5774396"/>
            <a:ext cx="1884540" cy="6047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6, 11, 2, 0, 4, 5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54756" y="2788356"/>
            <a:ext cx="2212622" cy="1930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693562" y="2586210"/>
            <a:ext cx="1908911" cy="2132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078375" y="5820221"/>
            <a:ext cx="491451" cy="51306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160" y="5614277"/>
            <a:ext cx="2772596" cy="10010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/>
          <p:cNvCxnSpPr>
            <a:cxnSpLocks/>
            <a:stCxn id="24" idx="3"/>
          </p:cNvCxnSpPr>
          <p:nvPr/>
        </p:nvCxnSpPr>
        <p:spPr>
          <a:xfrm flipV="1">
            <a:off x="2722740" y="4984275"/>
            <a:ext cx="1657349" cy="238699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86643" y="4510496"/>
            <a:ext cx="342915" cy="39078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774423" y="4863587"/>
            <a:ext cx="432487" cy="420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9B5802B3-0B54-4539-85BC-10A49DCA6DE6}"/>
              </a:ext>
            </a:extLst>
          </p:cNvPr>
          <p:cNvSpPr/>
          <p:nvPr/>
        </p:nvSpPr>
        <p:spPr>
          <a:xfrm>
            <a:off x="2936929" y="3223647"/>
            <a:ext cx="325686" cy="1320716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D83FA5-F4E6-4ED9-8930-1D96FD0C0D67}"/>
              </a:ext>
            </a:extLst>
          </p:cNvPr>
          <p:cNvCxnSpPr>
            <a:cxnSpLocks/>
          </p:cNvCxnSpPr>
          <p:nvPr/>
        </p:nvCxnSpPr>
        <p:spPr>
          <a:xfrm flipV="1">
            <a:off x="3308133" y="2937397"/>
            <a:ext cx="2079974" cy="9139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E084026-8301-4B45-A097-9DDDEF961355}"/>
              </a:ext>
            </a:extLst>
          </p:cNvPr>
          <p:cNvSpPr/>
          <p:nvPr/>
        </p:nvSpPr>
        <p:spPr>
          <a:xfrm>
            <a:off x="5466284" y="2659864"/>
            <a:ext cx="432487" cy="4201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Freeform: Shape 4">
            <a:extLst>
              <a:ext uri="{FF2B5EF4-FFF2-40B4-BE49-F238E27FC236}">
                <a16:creationId xmlns:a16="http://schemas.microsoft.com/office/drawing/2014/main" id="{AC3E4637-8308-F24D-BE94-211B751F256E}"/>
              </a:ext>
            </a:extLst>
          </p:cNvPr>
          <p:cNvSpPr/>
          <p:nvPr/>
        </p:nvSpPr>
        <p:spPr>
          <a:xfrm>
            <a:off x="2743200" y="3510844"/>
            <a:ext cx="4605867" cy="649073"/>
          </a:xfrm>
          <a:custGeom>
            <a:avLst/>
            <a:gdLst>
              <a:gd name="connsiteX0" fmla="*/ 0 w 5937956"/>
              <a:gd name="connsiteY0" fmla="*/ 0 h 1106312"/>
              <a:gd name="connsiteX1" fmla="*/ 4707467 w 5937956"/>
              <a:gd name="connsiteY1" fmla="*/ 778934 h 1106312"/>
              <a:gd name="connsiteX2" fmla="*/ 5937956 w 5937956"/>
              <a:gd name="connsiteY2" fmla="*/ 1106312 h 110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7956" h="1106312">
                <a:moveTo>
                  <a:pt x="0" y="0"/>
                </a:moveTo>
                <a:lnTo>
                  <a:pt x="4707467" y="778934"/>
                </a:lnTo>
                <a:cubicBezTo>
                  <a:pt x="5697126" y="963319"/>
                  <a:pt x="5817541" y="1034815"/>
                  <a:pt x="5937956" y="1106312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Curved 16">
            <a:extLst>
              <a:ext uri="{FF2B5EF4-FFF2-40B4-BE49-F238E27FC236}">
                <a16:creationId xmlns:a16="http://schemas.microsoft.com/office/drawing/2014/main" id="{B0C8E842-EBC8-3D42-9A8B-03E351225A39}"/>
              </a:ext>
            </a:extLst>
          </p:cNvPr>
          <p:cNvCxnSpPr>
            <a:cxnSpLocks/>
          </p:cNvCxnSpPr>
          <p:nvPr/>
        </p:nvCxnSpPr>
        <p:spPr>
          <a:xfrm>
            <a:off x="2729148" y="4242006"/>
            <a:ext cx="4405430" cy="748038"/>
          </a:xfrm>
          <a:prstGeom prst="curvedConnector3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1DC709-8175-0844-AA0C-5EF4BC594D1A}"/>
              </a:ext>
            </a:extLst>
          </p:cNvPr>
          <p:cNvSpPr txBox="1"/>
          <p:nvPr/>
        </p:nvSpPr>
        <p:spPr>
          <a:xfrm>
            <a:off x="7725402" y="3982350"/>
            <a:ext cx="35177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66FF"/>
                </a:solidFill>
              </a:rPr>
              <a:t>Notice that both of these orderings lead to </a:t>
            </a:r>
            <a:r>
              <a:rPr lang="en-US" sz="2600" b="1" i="1" dirty="0">
                <a:solidFill>
                  <a:srgbClr val="FF66FF"/>
                </a:solidFill>
              </a:rPr>
              <a:t>very</a:t>
            </a:r>
            <a:r>
              <a:rPr lang="en-US" sz="2600" dirty="0">
                <a:solidFill>
                  <a:srgbClr val="FF66FF"/>
                </a:solidFill>
              </a:rPr>
              <a:t> unbalanced BSTs </a:t>
            </a:r>
            <a:r>
              <a:rPr lang="en-US" sz="2600" dirty="0">
                <a:solidFill>
                  <a:srgbClr val="FF66FF"/>
                </a:solidFill>
                <a:sym typeface="Wingdings" panose="05000000000000000000" pitchFamily="2" charset="2"/>
              </a:rPr>
              <a:t></a:t>
            </a:r>
            <a:endParaRPr lang="en-US" sz="2600" dirty="0">
              <a:solidFill>
                <a:srgbClr val="FF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551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4720-3BE1-434F-B129-3653DF3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figure out correct rotation?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470D-DB8F-FC48-B4F3-FE3CC2C3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our original insertion of 8; how do we figure out whether we need an L or an RL rotation about the root?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7FFB5-8DA2-3A45-871D-8CD1C82B6893}"/>
              </a:ext>
            </a:extLst>
          </p:cNvPr>
          <p:cNvSpPr/>
          <p:nvPr/>
        </p:nvSpPr>
        <p:spPr>
          <a:xfrm>
            <a:off x="5874921" y="402725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EB6F9F-9E64-B248-88EE-C086E28D7336}"/>
              </a:ext>
            </a:extLst>
          </p:cNvPr>
          <p:cNvCxnSpPr>
            <a:cxnSpLocks/>
          </p:cNvCxnSpPr>
          <p:nvPr/>
        </p:nvCxnSpPr>
        <p:spPr>
          <a:xfrm flipH="1" flipV="1">
            <a:off x="5472109" y="3331687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3152C79-61FA-144E-A684-F584269661AD}"/>
              </a:ext>
            </a:extLst>
          </p:cNvPr>
          <p:cNvSpPr/>
          <p:nvPr/>
        </p:nvSpPr>
        <p:spPr>
          <a:xfrm>
            <a:off x="4775932" y="287003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247C3-C958-8746-A0B7-55E1A6F737E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193603" y="3276839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6C99AC0-B736-9147-BCB7-9E6CE7CCA7BF}"/>
              </a:ext>
            </a:extLst>
          </p:cNvPr>
          <p:cNvSpPr/>
          <p:nvPr/>
        </p:nvSpPr>
        <p:spPr>
          <a:xfrm>
            <a:off x="3788489" y="395049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58196F-CA60-4142-AC79-E6575E5506C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685149" y="4471358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AC5613F-A73E-1143-98B9-8B4E1B0D1552}"/>
              </a:ext>
            </a:extLst>
          </p:cNvPr>
          <p:cNvSpPr/>
          <p:nvPr/>
        </p:nvSpPr>
        <p:spPr>
          <a:xfrm>
            <a:off x="7265812" y="5095696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EB7731-4581-BF48-8DED-A617D47C03AD}"/>
              </a:ext>
            </a:extLst>
          </p:cNvPr>
          <p:cNvCxnSpPr>
            <a:cxnSpLocks/>
          </p:cNvCxnSpPr>
          <p:nvPr/>
        </p:nvCxnSpPr>
        <p:spPr>
          <a:xfrm flipV="1">
            <a:off x="5586160" y="4541488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DA3B16E-90E2-024B-9C24-FFF010DBA4BD}"/>
              </a:ext>
            </a:extLst>
          </p:cNvPr>
          <p:cNvSpPr/>
          <p:nvPr/>
        </p:nvSpPr>
        <p:spPr>
          <a:xfrm>
            <a:off x="5181046" y="5042615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EDCE1-C64C-E744-A5B6-2178F74673C7}"/>
              </a:ext>
            </a:extLst>
          </p:cNvPr>
          <p:cNvCxnSpPr>
            <a:cxnSpLocks/>
          </p:cNvCxnSpPr>
          <p:nvPr/>
        </p:nvCxnSpPr>
        <p:spPr>
          <a:xfrm flipH="1" flipV="1">
            <a:off x="5991274" y="5474190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E846B25-1738-A941-955A-77693918351C}"/>
              </a:ext>
            </a:extLst>
          </p:cNvPr>
          <p:cNvSpPr/>
          <p:nvPr/>
        </p:nvSpPr>
        <p:spPr>
          <a:xfrm>
            <a:off x="6404159" y="597531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875CC81-BFD6-0C4B-90C4-24C9C6B4C6E6}"/>
              </a:ext>
            </a:extLst>
          </p:cNvPr>
          <p:cNvSpPr/>
          <p:nvPr/>
        </p:nvSpPr>
        <p:spPr>
          <a:xfrm>
            <a:off x="3675707" y="3286408"/>
            <a:ext cx="5658415" cy="3297355"/>
          </a:xfrm>
          <a:prstGeom prst="triangle">
            <a:avLst/>
          </a:prstGeom>
          <a:solidFill>
            <a:srgbClr val="BF9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3AAE0E9-7A65-9643-BFC7-E38AC9AF0308}"/>
              </a:ext>
            </a:extLst>
          </p:cNvPr>
          <p:cNvSpPr/>
          <p:nvPr/>
        </p:nvSpPr>
        <p:spPr>
          <a:xfrm rot="19151589">
            <a:off x="7877677" y="2473626"/>
            <a:ext cx="954804" cy="4457892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87F17-1DBA-234E-B02C-3F546053FF2F}"/>
              </a:ext>
            </a:extLst>
          </p:cNvPr>
          <p:cNvSpPr txBox="1"/>
          <p:nvPr/>
        </p:nvSpPr>
        <p:spPr>
          <a:xfrm>
            <a:off x="8370641" y="2870038"/>
            <a:ext cx="303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</a:t>
            </a:r>
            <a:r>
              <a:rPr lang="en-US" dirty="0">
                <a:solidFill>
                  <a:srgbClr val="BF9000"/>
                </a:solidFill>
              </a:rPr>
              <a:t>right subtree</a:t>
            </a:r>
            <a:r>
              <a:rPr lang="en-US" dirty="0"/>
              <a:t>; while it’s true that it is an AVL (sub)-tree, is it “left heavy” or “right heavy”?</a:t>
            </a:r>
          </a:p>
        </p:txBody>
      </p:sp>
    </p:spTree>
    <p:extLst>
      <p:ext uri="{BB962C8B-B14F-4D97-AF65-F5344CB8AC3E}">
        <p14:creationId xmlns:p14="http://schemas.microsoft.com/office/powerpoint/2010/main" val="31227337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4720-3BE1-434F-B129-3653DF3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figure out correct rotation?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470D-DB8F-FC48-B4F3-FE3CC2C3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our original insertion of 8; how do we figure out whether we need an L or an RL rotation about the root?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7FFB5-8DA2-3A45-871D-8CD1C82B6893}"/>
              </a:ext>
            </a:extLst>
          </p:cNvPr>
          <p:cNvSpPr/>
          <p:nvPr/>
        </p:nvSpPr>
        <p:spPr>
          <a:xfrm>
            <a:off x="5874921" y="402725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EB6F9F-9E64-B248-88EE-C086E28D7336}"/>
              </a:ext>
            </a:extLst>
          </p:cNvPr>
          <p:cNvCxnSpPr>
            <a:cxnSpLocks/>
          </p:cNvCxnSpPr>
          <p:nvPr/>
        </p:nvCxnSpPr>
        <p:spPr>
          <a:xfrm flipH="1" flipV="1">
            <a:off x="5472109" y="3331687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3152C79-61FA-144E-A684-F584269661AD}"/>
              </a:ext>
            </a:extLst>
          </p:cNvPr>
          <p:cNvSpPr/>
          <p:nvPr/>
        </p:nvSpPr>
        <p:spPr>
          <a:xfrm>
            <a:off x="4775932" y="287003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247C3-C958-8746-A0B7-55E1A6F737E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193603" y="3276839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6C99AC0-B736-9147-BCB7-9E6CE7CCA7BF}"/>
              </a:ext>
            </a:extLst>
          </p:cNvPr>
          <p:cNvSpPr/>
          <p:nvPr/>
        </p:nvSpPr>
        <p:spPr>
          <a:xfrm>
            <a:off x="3788489" y="395049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58196F-CA60-4142-AC79-E6575E5506C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685149" y="4471358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AC5613F-A73E-1143-98B9-8B4E1B0D1552}"/>
              </a:ext>
            </a:extLst>
          </p:cNvPr>
          <p:cNvSpPr/>
          <p:nvPr/>
        </p:nvSpPr>
        <p:spPr>
          <a:xfrm>
            <a:off x="7265812" y="5095696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EB7731-4581-BF48-8DED-A617D47C03AD}"/>
              </a:ext>
            </a:extLst>
          </p:cNvPr>
          <p:cNvCxnSpPr>
            <a:cxnSpLocks/>
          </p:cNvCxnSpPr>
          <p:nvPr/>
        </p:nvCxnSpPr>
        <p:spPr>
          <a:xfrm flipV="1">
            <a:off x="5586160" y="4541488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DA3B16E-90E2-024B-9C24-FFF010DBA4BD}"/>
              </a:ext>
            </a:extLst>
          </p:cNvPr>
          <p:cNvSpPr/>
          <p:nvPr/>
        </p:nvSpPr>
        <p:spPr>
          <a:xfrm>
            <a:off x="5181046" y="5042615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EDCE1-C64C-E744-A5B6-2178F74673C7}"/>
              </a:ext>
            </a:extLst>
          </p:cNvPr>
          <p:cNvCxnSpPr>
            <a:cxnSpLocks/>
          </p:cNvCxnSpPr>
          <p:nvPr/>
        </p:nvCxnSpPr>
        <p:spPr>
          <a:xfrm flipH="1" flipV="1">
            <a:off x="5991274" y="5474190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E846B25-1738-A941-955A-77693918351C}"/>
              </a:ext>
            </a:extLst>
          </p:cNvPr>
          <p:cNvSpPr/>
          <p:nvPr/>
        </p:nvSpPr>
        <p:spPr>
          <a:xfrm>
            <a:off x="6404159" y="597531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875CC81-BFD6-0C4B-90C4-24C9C6B4C6E6}"/>
              </a:ext>
            </a:extLst>
          </p:cNvPr>
          <p:cNvSpPr/>
          <p:nvPr/>
        </p:nvSpPr>
        <p:spPr>
          <a:xfrm>
            <a:off x="3675707" y="3286408"/>
            <a:ext cx="5658415" cy="3297355"/>
          </a:xfrm>
          <a:prstGeom prst="triangle">
            <a:avLst/>
          </a:prstGeom>
          <a:solidFill>
            <a:srgbClr val="BF9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3AAE0E9-7A65-9643-BFC7-E38AC9AF0308}"/>
              </a:ext>
            </a:extLst>
          </p:cNvPr>
          <p:cNvSpPr/>
          <p:nvPr/>
        </p:nvSpPr>
        <p:spPr>
          <a:xfrm rot="19151589">
            <a:off x="7877677" y="2473626"/>
            <a:ext cx="954804" cy="4457892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87F17-1DBA-234E-B02C-3F546053FF2F}"/>
              </a:ext>
            </a:extLst>
          </p:cNvPr>
          <p:cNvSpPr txBox="1"/>
          <p:nvPr/>
        </p:nvSpPr>
        <p:spPr>
          <a:xfrm>
            <a:off x="8370641" y="2870038"/>
            <a:ext cx="303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</a:t>
            </a:r>
            <a:r>
              <a:rPr lang="en-US" dirty="0">
                <a:solidFill>
                  <a:srgbClr val="BF9000"/>
                </a:solidFill>
              </a:rPr>
              <a:t>right subtree</a:t>
            </a:r>
            <a:r>
              <a:rPr lang="en-US" dirty="0"/>
              <a:t>; while it’s true that it is an AVL (sub)-tree, is it “left heavy” or “right heavy”?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7766F-ECB2-DF40-95F2-A081E6D29989}"/>
              </a:ext>
            </a:extLst>
          </p:cNvPr>
          <p:cNvSpPr txBox="1"/>
          <p:nvPr/>
        </p:nvSpPr>
        <p:spPr>
          <a:xfrm>
            <a:off x="8979407" y="4324343"/>
            <a:ext cx="30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is left-heavy; we need a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-</a:t>
            </a:r>
            <a:r>
              <a:rPr lang="en-US" dirty="0">
                <a:solidFill>
                  <a:schemeClr val="accent6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rotation.</a:t>
            </a:r>
          </a:p>
        </p:txBody>
      </p:sp>
      <p:sp>
        <p:nvSpPr>
          <p:cNvPr id="19" name="Circular Arrow 18">
            <a:extLst>
              <a:ext uri="{FF2B5EF4-FFF2-40B4-BE49-F238E27FC236}">
                <a16:creationId xmlns:a16="http://schemas.microsoft.com/office/drawing/2014/main" id="{944219D4-80D6-ED4F-B4C6-CC744CB0824E}"/>
              </a:ext>
            </a:extLst>
          </p:cNvPr>
          <p:cNvSpPr/>
          <p:nvPr/>
        </p:nvSpPr>
        <p:spPr>
          <a:xfrm rot="20042903">
            <a:off x="5304790" y="3715630"/>
            <a:ext cx="1709281" cy="115722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7C2D4570-C8F0-4741-ABC9-BC873A6A3734}"/>
              </a:ext>
            </a:extLst>
          </p:cNvPr>
          <p:cNvSpPr/>
          <p:nvPr/>
        </p:nvSpPr>
        <p:spPr>
          <a:xfrm flipH="1">
            <a:off x="4271727" y="2558410"/>
            <a:ext cx="1669337" cy="1157220"/>
          </a:xfrm>
          <a:prstGeom prst="circular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96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4720-3BE1-434F-B129-3653DF3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figure out correct rotation?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470D-DB8F-FC48-B4F3-FE3CC2C3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our original insertion of 8; how do we figure out whether we need an L or an RL rotation about the root?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E7FFB5-8DA2-3A45-871D-8CD1C82B6893}"/>
              </a:ext>
            </a:extLst>
          </p:cNvPr>
          <p:cNvSpPr/>
          <p:nvPr/>
        </p:nvSpPr>
        <p:spPr>
          <a:xfrm>
            <a:off x="5874921" y="402725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EB6F9F-9E64-B248-88EE-C086E28D7336}"/>
              </a:ext>
            </a:extLst>
          </p:cNvPr>
          <p:cNvCxnSpPr>
            <a:cxnSpLocks/>
          </p:cNvCxnSpPr>
          <p:nvPr/>
        </p:nvCxnSpPr>
        <p:spPr>
          <a:xfrm flipH="1" flipV="1">
            <a:off x="5472109" y="3331687"/>
            <a:ext cx="805624" cy="715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3152C79-61FA-144E-A684-F584269661AD}"/>
              </a:ext>
            </a:extLst>
          </p:cNvPr>
          <p:cNvSpPr/>
          <p:nvPr/>
        </p:nvSpPr>
        <p:spPr>
          <a:xfrm>
            <a:off x="4775932" y="2870038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D247C3-C958-8746-A0B7-55E1A6F737E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193603" y="3276839"/>
            <a:ext cx="676884" cy="673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6C99AC0-B736-9147-BCB7-9E6CE7CCA7BF}"/>
              </a:ext>
            </a:extLst>
          </p:cNvPr>
          <p:cNvSpPr/>
          <p:nvPr/>
        </p:nvSpPr>
        <p:spPr>
          <a:xfrm>
            <a:off x="3788489" y="3950497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58196F-CA60-4142-AC79-E6575E5506C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685149" y="4471358"/>
            <a:ext cx="699318" cy="70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AC5613F-A73E-1143-98B9-8B4E1B0D1552}"/>
              </a:ext>
            </a:extLst>
          </p:cNvPr>
          <p:cNvSpPr/>
          <p:nvPr/>
        </p:nvSpPr>
        <p:spPr>
          <a:xfrm>
            <a:off x="7265812" y="5095696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EB7731-4581-BF48-8DED-A617D47C03AD}"/>
              </a:ext>
            </a:extLst>
          </p:cNvPr>
          <p:cNvCxnSpPr>
            <a:cxnSpLocks/>
          </p:cNvCxnSpPr>
          <p:nvPr/>
        </p:nvCxnSpPr>
        <p:spPr>
          <a:xfrm flipV="1">
            <a:off x="5586160" y="4541488"/>
            <a:ext cx="468914" cy="502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DA3B16E-90E2-024B-9C24-FFF010DBA4BD}"/>
              </a:ext>
            </a:extLst>
          </p:cNvPr>
          <p:cNvSpPr/>
          <p:nvPr/>
        </p:nvSpPr>
        <p:spPr>
          <a:xfrm>
            <a:off x="5181046" y="5042615"/>
            <a:ext cx="810228" cy="5208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EDCE1-C64C-E744-A5B6-2178F74673C7}"/>
              </a:ext>
            </a:extLst>
          </p:cNvPr>
          <p:cNvCxnSpPr>
            <a:cxnSpLocks/>
          </p:cNvCxnSpPr>
          <p:nvPr/>
        </p:nvCxnSpPr>
        <p:spPr>
          <a:xfrm flipH="1" flipV="1">
            <a:off x="7917836" y="5566201"/>
            <a:ext cx="501321" cy="5904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E846B25-1738-A941-955A-77693918351C}"/>
              </a:ext>
            </a:extLst>
          </p:cNvPr>
          <p:cNvSpPr/>
          <p:nvPr/>
        </p:nvSpPr>
        <p:spPr>
          <a:xfrm>
            <a:off x="8330721" y="6067328"/>
            <a:ext cx="810228" cy="5208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875CC81-BFD6-0C4B-90C4-24C9C6B4C6E6}"/>
              </a:ext>
            </a:extLst>
          </p:cNvPr>
          <p:cNvSpPr/>
          <p:nvPr/>
        </p:nvSpPr>
        <p:spPr>
          <a:xfrm>
            <a:off x="3855941" y="3377420"/>
            <a:ext cx="5658415" cy="3297355"/>
          </a:xfrm>
          <a:prstGeom prst="triangle">
            <a:avLst/>
          </a:prstGeom>
          <a:solidFill>
            <a:srgbClr val="BF9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3AAE0E9-7A65-9643-BFC7-E38AC9AF0308}"/>
              </a:ext>
            </a:extLst>
          </p:cNvPr>
          <p:cNvSpPr/>
          <p:nvPr/>
        </p:nvSpPr>
        <p:spPr>
          <a:xfrm rot="19151589">
            <a:off x="7877677" y="2473626"/>
            <a:ext cx="954804" cy="4457892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87F17-1DBA-234E-B02C-3F546053FF2F}"/>
              </a:ext>
            </a:extLst>
          </p:cNvPr>
          <p:cNvSpPr txBox="1"/>
          <p:nvPr/>
        </p:nvSpPr>
        <p:spPr>
          <a:xfrm>
            <a:off x="8370641" y="2870038"/>
            <a:ext cx="303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</a:t>
            </a:r>
            <a:r>
              <a:rPr lang="en-US" dirty="0">
                <a:solidFill>
                  <a:srgbClr val="BF9000"/>
                </a:solidFill>
              </a:rPr>
              <a:t>right subtree</a:t>
            </a:r>
            <a:r>
              <a:rPr lang="en-US" dirty="0"/>
              <a:t>; while it’s true that it is an AVL (sub)-tree, is it “left heavy” or “right heavy”?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7766F-ECB2-DF40-95F2-A081E6D29989}"/>
              </a:ext>
            </a:extLst>
          </p:cNvPr>
          <p:cNvSpPr txBox="1"/>
          <p:nvPr/>
        </p:nvSpPr>
        <p:spPr>
          <a:xfrm>
            <a:off x="8979407" y="4324343"/>
            <a:ext cx="303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in </a:t>
            </a:r>
            <a:r>
              <a:rPr lang="en-US" dirty="0">
                <a:solidFill>
                  <a:schemeClr val="accent1"/>
                </a:solidFill>
              </a:rPr>
              <a:t>this</a:t>
            </a:r>
            <a:r>
              <a:rPr lang="en-US" dirty="0"/>
              <a:t> situation we would just need a </a:t>
            </a:r>
            <a:r>
              <a:rPr lang="en-US" dirty="0">
                <a:solidFill>
                  <a:schemeClr val="accent6"/>
                </a:solidFill>
              </a:rPr>
              <a:t>left rotation.</a:t>
            </a:r>
          </a:p>
        </p:txBody>
      </p:sp>
      <p:sp>
        <p:nvSpPr>
          <p:cNvPr id="19" name="Circular Arrow 18">
            <a:extLst>
              <a:ext uri="{FF2B5EF4-FFF2-40B4-BE49-F238E27FC236}">
                <a16:creationId xmlns:a16="http://schemas.microsoft.com/office/drawing/2014/main" id="{C8F9BFE8-F11D-3F48-8FE5-92DBDE4554C8}"/>
              </a:ext>
            </a:extLst>
          </p:cNvPr>
          <p:cNvSpPr/>
          <p:nvPr/>
        </p:nvSpPr>
        <p:spPr>
          <a:xfrm flipH="1">
            <a:off x="4271727" y="2558410"/>
            <a:ext cx="1669337" cy="1157220"/>
          </a:xfrm>
          <a:prstGeom prst="circular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6614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7A8-3EFD-AF47-86F6-E4A6742C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4 cases of rotations: generalization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063D7A-BDAA-414A-B06F-FA40331D655C}"/>
              </a:ext>
            </a:extLst>
          </p:cNvPr>
          <p:cNvSpPr/>
          <p:nvPr/>
        </p:nvSpPr>
        <p:spPr>
          <a:xfrm>
            <a:off x="1797445" y="1838470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B958BF-8E53-BB4E-817E-2A78480199C9}"/>
              </a:ext>
            </a:extLst>
          </p:cNvPr>
          <p:cNvCxnSpPr>
            <a:cxnSpLocks/>
          </p:cNvCxnSpPr>
          <p:nvPr/>
        </p:nvCxnSpPr>
        <p:spPr>
          <a:xfrm flipH="1">
            <a:off x="1533240" y="2140486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520A3A-15CF-F146-AC0B-81F5F957A5FE}"/>
              </a:ext>
            </a:extLst>
          </p:cNvPr>
          <p:cNvSpPr/>
          <p:nvPr/>
        </p:nvSpPr>
        <p:spPr>
          <a:xfrm>
            <a:off x="1265867" y="2493818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AAF5B5-CA08-D445-A073-26C3FBB1AAA9}"/>
              </a:ext>
            </a:extLst>
          </p:cNvPr>
          <p:cNvCxnSpPr>
            <a:cxnSpLocks/>
          </p:cNvCxnSpPr>
          <p:nvPr/>
        </p:nvCxnSpPr>
        <p:spPr>
          <a:xfrm flipH="1">
            <a:off x="1005306" y="2813793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8FA77F-DE8C-2945-B7D1-E31B51AA464E}"/>
              </a:ext>
            </a:extLst>
          </p:cNvPr>
          <p:cNvSpPr/>
          <p:nvPr/>
        </p:nvSpPr>
        <p:spPr>
          <a:xfrm>
            <a:off x="4158408" y="1769158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13EBC-C770-044D-81C5-0F0B6AD35466}"/>
              </a:ext>
            </a:extLst>
          </p:cNvPr>
          <p:cNvCxnSpPr>
            <a:cxnSpLocks/>
          </p:cNvCxnSpPr>
          <p:nvPr/>
        </p:nvCxnSpPr>
        <p:spPr>
          <a:xfrm flipH="1">
            <a:off x="3894203" y="2071174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FF6F68C-8465-F544-922A-A021244FB45A}"/>
              </a:ext>
            </a:extLst>
          </p:cNvPr>
          <p:cNvSpPr/>
          <p:nvPr/>
        </p:nvSpPr>
        <p:spPr>
          <a:xfrm>
            <a:off x="3626830" y="2424506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CB1872-CA31-BC42-BE84-2ACA8E338D2A}"/>
              </a:ext>
            </a:extLst>
          </p:cNvPr>
          <p:cNvSpPr/>
          <p:nvPr/>
        </p:nvSpPr>
        <p:spPr>
          <a:xfrm>
            <a:off x="6929993" y="1683622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9D0CDB-82F0-5144-A242-DD6A9C07C1FB}"/>
              </a:ext>
            </a:extLst>
          </p:cNvPr>
          <p:cNvCxnSpPr>
            <a:cxnSpLocks/>
            <a:stCxn id="19" idx="5"/>
            <a:endCxn id="21" idx="0"/>
          </p:cNvCxnSpPr>
          <p:nvPr/>
        </p:nvCxnSpPr>
        <p:spPr>
          <a:xfrm>
            <a:off x="7272106" y="2004111"/>
            <a:ext cx="358294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DA24B8-B194-2B49-9A73-5D64982E43DE}"/>
              </a:ext>
            </a:extLst>
          </p:cNvPr>
          <p:cNvSpPr/>
          <p:nvPr/>
        </p:nvSpPr>
        <p:spPr>
          <a:xfrm>
            <a:off x="7429995" y="2364613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7CC90E-F9F3-2E4A-AB52-7A16F3D7EEF5}"/>
              </a:ext>
            </a:extLst>
          </p:cNvPr>
          <p:cNvSpPr/>
          <p:nvPr/>
        </p:nvSpPr>
        <p:spPr>
          <a:xfrm>
            <a:off x="9603060" y="1931549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B24C6-938C-6A4A-AF04-30A2B1067400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9945173" y="2252038"/>
            <a:ext cx="318632" cy="366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BDDAF1-FE65-FE45-BBE1-F7A9F072A15B}"/>
              </a:ext>
            </a:extLst>
          </p:cNvPr>
          <p:cNvSpPr/>
          <p:nvPr/>
        </p:nvSpPr>
        <p:spPr>
          <a:xfrm>
            <a:off x="10205108" y="2563987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401AA0BA-F515-CB4F-BBE9-9D658CC83330}"/>
                  </a:ext>
                </a:extLst>
              </p:cNvPr>
              <p:cNvSpPr/>
              <p:nvPr/>
            </p:nvSpPr>
            <p:spPr>
              <a:xfrm>
                <a:off x="424972" y="3167125"/>
                <a:ext cx="1121459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401AA0BA-F515-CB4F-BBE9-9D658CC83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2" y="3167125"/>
                <a:ext cx="1121459" cy="989239"/>
              </a:xfrm>
              <a:prstGeom prst="triangl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D5059B80-F5F2-7746-8D8D-E9F8D0B03409}"/>
                  </a:ext>
                </a:extLst>
              </p:cNvPr>
              <p:cNvSpPr/>
              <p:nvPr/>
            </p:nvSpPr>
            <p:spPr>
              <a:xfrm>
                <a:off x="1579485" y="3115716"/>
                <a:ext cx="856489" cy="747374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D5059B80-F5F2-7746-8D8D-E9F8D0B0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85" y="3115716"/>
                <a:ext cx="856489" cy="747374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D52AA5-10BD-9F43-916F-FA8165721E93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604606" y="2835072"/>
            <a:ext cx="403124" cy="280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EE154BD9-5986-4442-BC79-5C78E6B5199E}"/>
                  </a:ext>
                </a:extLst>
              </p:cNvPr>
              <p:cNvSpPr/>
              <p:nvPr/>
            </p:nvSpPr>
            <p:spPr>
              <a:xfrm>
                <a:off x="2116591" y="2317152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EE154BD9-5986-4442-BC79-5C78E6B51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91" y="2317152"/>
                <a:ext cx="764985" cy="596858"/>
              </a:xfrm>
              <a:prstGeom prst="triangle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0B7FA6-63B3-EA4B-BBA3-B0848FB731F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55346" y="2148262"/>
            <a:ext cx="343738" cy="16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DFBB9-66D8-4649-B2DD-88853EC82E5D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3444289" y="2744995"/>
            <a:ext cx="241238" cy="308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9816DC40-A9FD-C143-B9E6-24F5D415FE94}"/>
                  </a:ext>
                </a:extLst>
              </p:cNvPr>
              <p:cNvSpPr/>
              <p:nvPr/>
            </p:nvSpPr>
            <p:spPr>
              <a:xfrm>
                <a:off x="3848171" y="3053097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9816DC40-A9FD-C143-B9E6-24F5D415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71" y="3053097"/>
                <a:ext cx="1242197" cy="989239"/>
              </a:xfrm>
              <a:prstGeom prst="triangl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56706A14-D82B-5945-841A-B10469942AEE}"/>
                  </a:ext>
                </a:extLst>
              </p:cNvPr>
              <p:cNvSpPr/>
              <p:nvPr/>
            </p:nvSpPr>
            <p:spPr>
              <a:xfrm>
                <a:off x="3086724" y="3058478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56706A14-D82B-5945-841A-B10469942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724" y="3058478"/>
                <a:ext cx="715130" cy="692288"/>
              </a:xfrm>
              <a:prstGeom prst="triangl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965461-EC59-CE40-A66B-7A2E69E3B07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983967" y="2744995"/>
            <a:ext cx="485303" cy="308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797D2E-9A46-B549-A55C-3ACD72CBC4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513485" y="2081732"/>
            <a:ext cx="480995" cy="232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2E993CD-F183-8249-902A-29631120215F}"/>
                  </a:ext>
                </a:extLst>
              </p:cNvPr>
              <p:cNvSpPr/>
              <p:nvPr/>
            </p:nvSpPr>
            <p:spPr>
              <a:xfrm>
                <a:off x="4611987" y="2314473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2E993CD-F183-8249-902A-296311202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987" y="2314473"/>
                <a:ext cx="764985" cy="596858"/>
              </a:xfrm>
              <a:prstGeom prst="triangle">
                <a:avLst/>
              </a:prstGeom>
              <a:blipFill>
                <a:blip r:embed="rId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FEE79E-5DA0-1548-BCD7-25E1800EA591}"/>
              </a:ext>
            </a:extLst>
          </p:cNvPr>
          <p:cNvCxnSpPr>
            <a:cxnSpLocks/>
            <a:stCxn id="21" idx="3"/>
            <a:endCxn id="59" idx="0"/>
          </p:cNvCxnSpPr>
          <p:nvPr/>
        </p:nvCxnSpPr>
        <p:spPr>
          <a:xfrm flipH="1">
            <a:off x="7351114" y="2685102"/>
            <a:ext cx="137578" cy="396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DEE23248-174E-504C-AC13-0439B4274ABB}"/>
                  </a:ext>
                </a:extLst>
              </p:cNvPr>
              <p:cNvSpPr/>
              <p:nvPr/>
            </p:nvSpPr>
            <p:spPr>
              <a:xfrm>
                <a:off x="7733175" y="3053097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DEE23248-174E-504C-AC13-0439B4274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175" y="3053097"/>
                <a:ext cx="715130" cy="692288"/>
              </a:xfrm>
              <a:prstGeom prst="triangl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8E3DA1-289F-6D40-A0A2-AF9A11E35895}"/>
              </a:ext>
            </a:extLst>
          </p:cNvPr>
          <p:cNvCxnSpPr>
            <a:cxnSpLocks/>
            <a:stCxn id="21" idx="5"/>
            <a:endCxn id="54" idx="0"/>
          </p:cNvCxnSpPr>
          <p:nvPr/>
        </p:nvCxnSpPr>
        <p:spPr>
          <a:xfrm>
            <a:off x="7772108" y="2685102"/>
            <a:ext cx="318632" cy="36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F4D23DE0-DDA0-D045-B48A-623439E9D83B}"/>
                  </a:ext>
                </a:extLst>
              </p:cNvPr>
              <p:cNvSpPr/>
              <p:nvPr/>
            </p:nvSpPr>
            <p:spPr>
              <a:xfrm>
                <a:off x="6730015" y="3081611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F4D23DE0-DDA0-D045-B48A-623439E9D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15" y="3081611"/>
                <a:ext cx="1242197" cy="989239"/>
              </a:xfrm>
              <a:prstGeom prst="triangl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84A7ADA9-3316-2843-A8C9-6477A873DAB1}"/>
                  </a:ext>
                </a:extLst>
              </p:cNvPr>
              <p:cNvSpPr/>
              <p:nvPr/>
            </p:nvSpPr>
            <p:spPr>
              <a:xfrm>
                <a:off x="6404213" y="2253922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84A7ADA9-3316-2843-A8C9-6477A873D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213" y="2253922"/>
                <a:ext cx="764985" cy="596858"/>
              </a:xfrm>
              <a:prstGeom prst="triangle">
                <a:avLst/>
              </a:prstGeom>
              <a:blipFill>
                <a:blip r:embed="rId11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1F8E66-42A5-1644-BB54-5BBF4F158994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786706" y="2035587"/>
            <a:ext cx="221190" cy="21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B283CC-0069-604F-9E34-539373D623BF}"/>
              </a:ext>
            </a:extLst>
          </p:cNvPr>
          <p:cNvCxnSpPr>
            <a:cxnSpLocks/>
          </p:cNvCxnSpPr>
          <p:nvPr/>
        </p:nvCxnSpPr>
        <p:spPr>
          <a:xfrm flipH="1">
            <a:off x="9424820" y="2278584"/>
            <a:ext cx="221190" cy="21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97C73CB7-130F-4E40-97AC-9072765D1C1D}"/>
                  </a:ext>
                </a:extLst>
              </p:cNvPr>
              <p:cNvSpPr/>
              <p:nvPr/>
            </p:nvSpPr>
            <p:spPr>
              <a:xfrm>
                <a:off x="9019646" y="2484753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97C73CB7-130F-4E40-97AC-9072765D1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646" y="2484753"/>
                <a:ext cx="764985" cy="596858"/>
              </a:xfrm>
              <a:prstGeom prst="triangle">
                <a:avLst/>
              </a:prstGeom>
              <a:blipFill>
                <a:blip r:embed="rId12"/>
                <a:stretch>
                  <a:fillRect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CE9419E0-5693-5547-9FA7-787A42A8497B}"/>
                  </a:ext>
                </a:extLst>
              </p:cNvPr>
              <p:cNvSpPr/>
              <p:nvPr/>
            </p:nvSpPr>
            <p:spPr>
              <a:xfrm>
                <a:off x="9722395" y="3200936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CE9419E0-5693-5547-9FA7-787A42A84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395" y="3200936"/>
                <a:ext cx="715130" cy="692288"/>
              </a:xfrm>
              <a:prstGeom prst="triangl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5D960F-3331-CB4D-9668-738E1E13BA58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10079960" y="2939463"/>
            <a:ext cx="183845" cy="261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6DB214CE-E426-034B-9120-9245A0925A45}"/>
                  </a:ext>
                </a:extLst>
              </p:cNvPr>
              <p:cNvSpPr/>
              <p:nvPr/>
            </p:nvSpPr>
            <p:spPr>
              <a:xfrm>
                <a:off x="10363393" y="3170682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6DB214CE-E426-034B-9120-9245A0925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393" y="3170682"/>
                <a:ext cx="1242197" cy="989239"/>
              </a:xfrm>
              <a:prstGeom prst="triangl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70F669E-954D-0C40-861A-38593DB5EB99}"/>
              </a:ext>
            </a:extLst>
          </p:cNvPr>
          <p:cNvCxnSpPr>
            <a:cxnSpLocks/>
          </p:cNvCxnSpPr>
          <p:nvPr/>
        </p:nvCxnSpPr>
        <p:spPr>
          <a:xfrm>
            <a:off x="10605918" y="2903883"/>
            <a:ext cx="308215" cy="297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9D6E62-7791-D743-A06D-3794A634D482}"/>
                  </a:ext>
                </a:extLst>
              </p:cNvPr>
              <p:cNvSpPr/>
              <p:nvPr/>
            </p:nvSpPr>
            <p:spPr>
              <a:xfrm>
                <a:off x="1248403" y="2486922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9D6E62-7791-D743-A06D-3794A634D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03" y="2486922"/>
                <a:ext cx="4779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2FE7E60-DB98-C04F-A633-12FF485E0EDD}"/>
                  </a:ext>
                </a:extLst>
              </p:cNvPr>
              <p:cNvSpPr/>
              <p:nvPr/>
            </p:nvSpPr>
            <p:spPr>
              <a:xfrm>
                <a:off x="1788482" y="1826819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2FE7E60-DB98-C04F-A633-12FF485E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482" y="1826819"/>
                <a:ext cx="4779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CDF8261-80D4-5644-8738-C47FC91BD640}"/>
                  </a:ext>
                </a:extLst>
              </p:cNvPr>
              <p:cNvSpPr/>
              <p:nvPr/>
            </p:nvSpPr>
            <p:spPr>
              <a:xfrm>
                <a:off x="3609195" y="2407199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CDF8261-80D4-5644-8738-C47FC91BD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195" y="2407199"/>
                <a:ext cx="4779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9DA458-6916-E446-A4C5-FEB180B188B1}"/>
                  </a:ext>
                </a:extLst>
              </p:cNvPr>
              <p:cNvSpPr/>
              <p:nvPr/>
            </p:nvSpPr>
            <p:spPr>
              <a:xfrm>
                <a:off x="7417213" y="2350708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9DA458-6916-E446-A4C5-FEB180B1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213" y="2350708"/>
                <a:ext cx="4779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F0C1A69-288C-9B43-B571-3CEE8EF65081}"/>
                  </a:ext>
                </a:extLst>
              </p:cNvPr>
              <p:cNvSpPr/>
              <p:nvPr/>
            </p:nvSpPr>
            <p:spPr>
              <a:xfrm>
                <a:off x="10193222" y="2557022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F0C1A69-288C-9B43-B571-3CEE8EF65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222" y="2557022"/>
                <a:ext cx="4779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4E39361-4E7E-BC4A-AA3E-ABA2A414E495}"/>
                  </a:ext>
                </a:extLst>
              </p:cNvPr>
              <p:cNvSpPr/>
              <p:nvPr/>
            </p:nvSpPr>
            <p:spPr>
              <a:xfrm>
                <a:off x="4114492" y="176272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4E39361-4E7E-BC4A-AA3E-ABA2A414E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492" y="1762720"/>
                <a:ext cx="4779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F200FE-6822-3F41-ABB8-B341B6D4E537}"/>
                  </a:ext>
                </a:extLst>
              </p:cNvPr>
              <p:cNvSpPr/>
              <p:nvPr/>
            </p:nvSpPr>
            <p:spPr>
              <a:xfrm>
                <a:off x="6928933" y="1660959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F200FE-6822-3F41-ABB8-B341B6D4E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933" y="1660959"/>
                <a:ext cx="4779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C44E34-99E0-ED4C-91F5-DD8597A7F963}"/>
                  </a:ext>
                </a:extLst>
              </p:cNvPr>
              <p:cNvSpPr/>
              <p:nvPr/>
            </p:nvSpPr>
            <p:spPr>
              <a:xfrm>
                <a:off x="9577080" y="192289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C44E34-99E0-ED4C-91F5-DD8597A7F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080" y="1922890"/>
                <a:ext cx="47795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609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7A8-3EFD-AF47-86F6-E4A6742C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4 cases of rotations: generalization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063D7A-BDAA-414A-B06F-FA40331D655C}"/>
              </a:ext>
            </a:extLst>
          </p:cNvPr>
          <p:cNvSpPr/>
          <p:nvPr/>
        </p:nvSpPr>
        <p:spPr>
          <a:xfrm>
            <a:off x="1797445" y="1838470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B958BF-8E53-BB4E-817E-2A78480199C9}"/>
              </a:ext>
            </a:extLst>
          </p:cNvPr>
          <p:cNvCxnSpPr>
            <a:cxnSpLocks/>
          </p:cNvCxnSpPr>
          <p:nvPr/>
        </p:nvCxnSpPr>
        <p:spPr>
          <a:xfrm flipH="1">
            <a:off x="1533240" y="2140486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520A3A-15CF-F146-AC0B-81F5F957A5FE}"/>
              </a:ext>
            </a:extLst>
          </p:cNvPr>
          <p:cNvSpPr/>
          <p:nvPr/>
        </p:nvSpPr>
        <p:spPr>
          <a:xfrm>
            <a:off x="1265867" y="2493818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AAF5B5-CA08-D445-A073-26C3FBB1AAA9}"/>
              </a:ext>
            </a:extLst>
          </p:cNvPr>
          <p:cNvCxnSpPr>
            <a:cxnSpLocks/>
          </p:cNvCxnSpPr>
          <p:nvPr/>
        </p:nvCxnSpPr>
        <p:spPr>
          <a:xfrm flipH="1">
            <a:off x="1005306" y="2813793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8FA77F-DE8C-2945-B7D1-E31B51AA464E}"/>
              </a:ext>
            </a:extLst>
          </p:cNvPr>
          <p:cNvSpPr/>
          <p:nvPr/>
        </p:nvSpPr>
        <p:spPr>
          <a:xfrm>
            <a:off x="4010363" y="1883186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13EBC-C770-044D-81C5-0F0B6AD35466}"/>
              </a:ext>
            </a:extLst>
          </p:cNvPr>
          <p:cNvCxnSpPr>
            <a:cxnSpLocks/>
          </p:cNvCxnSpPr>
          <p:nvPr/>
        </p:nvCxnSpPr>
        <p:spPr>
          <a:xfrm flipH="1">
            <a:off x="3746158" y="2185202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FF6F68C-8465-F544-922A-A021244FB45A}"/>
              </a:ext>
            </a:extLst>
          </p:cNvPr>
          <p:cNvSpPr/>
          <p:nvPr/>
        </p:nvSpPr>
        <p:spPr>
          <a:xfrm>
            <a:off x="3478785" y="2538534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CB1872-CA31-BC42-BE84-2ACA8E338D2A}"/>
              </a:ext>
            </a:extLst>
          </p:cNvPr>
          <p:cNvSpPr/>
          <p:nvPr/>
        </p:nvSpPr>
        <p:spPr>
          <a:xfrm>
            <a:off x="6524052" y="1831374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9D0CDB-82F0-5144-A242-DD6A9C07C1FB}"/>
              </a:ext>
            </a:extLst>
          </p:cNvPr>
          <p:cNvCxnSpPr>
            <a:cxnSpLocks/>
            <a:stCxn id="19" idx="5"/>
            <a:endCxn id="21" idx="0"/>
          </p:cNvCxnSpPr>
          <p:nvPr/>
        </p:nvCxnSpPr>
        <p:spPr>
          <a:xfrm>
            <a:off x="6866165" y="2151863"/>
            <a:ext cx="358294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DA24B8-B194-2B49-9A73-5D64982E43DE}"/>
              </a:ext>
            </a:extLst>
          </p:cNvPr>
          <p:cNvSpPr/>
          <p:nvPr/>
        </p:nvSpPr>
        <p:spPr>
          <a:xfrm>
            <a:off x="7024054" y="2512365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7CC90E-F9F3-2E4A-AB52-7A16F3D7EEF5}"/>
              </a:ext>
            </a:extLst>
          </p:cNvPr>
          <p:cNvSpPr/>
          <p:nvPr/>
        </p:nvSpPr>
        <p:spPr>
          <a:xfrm>
            <a:off x="9679617" y="1919346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B24C6-938C-6A4A-AF04-30A2B1067400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10021730" y="2239835"/>
            <a:ext cx="318632" cy="366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BDDAF1-FE65-FE45-BBE1-F7A9F072A15B}"/>
              </a:ext>
            </a:extLst>
          </p:cNvPr>
          <p:cNvSpPr/>
          <p:nvPr/>
        </p:nvSpPr>
        <p:spPr>
          <a:xfrm>
            <a:off x="10281665" y="2551784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401AA0BA-F515-CB4F-BBE9-9D658CC83330}"/>
                  </a:ext>
                </a:extLst>
              </p:cNvPr>
              <p:cNvSpPr/>
              <p:nvPr/>
            </p:nvSpPr>
            <p:spPr>
              <a:xfrm>
                <a:off x="424972" y="3167125"/>
                <a:ext cx="1121459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401AA0BA-F515-CB4F-BBE9-9D658CC83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2" y="3167125"/>
                <a:ext cx="1121459" cy="989239"/>
              </a:xfrm>
              <a:prstGeom prst="triangl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D5059B80-F5F2-7746-8D8D-E9F8D0B03409}"/>
                  </a:ext>
                </a:extLst>
              </p:cNvPr>
              <p:cNvSpPr/>
              <p:nvPr/>
            </p:nvSpPr>
            <p:spPr>
              <a:xfrm>
                <a:off x="1579485" y="3115716"/>
                <a:ext cx="856489" cy="747374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D5059B80-F5F2-7746-8D8D-E9F8D0B0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85" y="3115716"/>
                <a:ext cx="856489" cy="747374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D52AA5-10BD-9F43-916F-FA8165721E93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604606" y="2835072"/>
            <a:ext cx="403124" cy="280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EE154BD9-5986-4442-BC79-5C78E6B5199E}"/>
                  </a:ext>
                </a:extLst>
              </p:cNvPr>
              <p:cNvSpPr/>
              <p:nvPr/>
            </p:nvSpPr>
            <p:spPr>
              <a:xfrm>
                <a:off x="2116591" y="2317152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EE154BD9-5986-4442-BC79-5C78E6B51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91" y="2317152"/>
                <a:ext cx="764985" cy="596858"/>
              </a:xfrm>
              <a:prstGeom prst="triangle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0B7FA6-63B3-EA4B-BBA3-B0848FB731F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55346" y="2148262"/>
            <a:ext cx="343738" cy="16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DFBB9-66D8-4649-B2DD-88853EC82E5D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3296244" y="2859023"/>
            <a:ext cx="241238" cy="308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9816DC40-A9FD-C143-B9E6-24F5D415FE94}"/>
                  </a:ext>
                </a:extLst>
              </p:cNvPr>
              <p:cNvSpPr/>
              <p:nvPr/>
            </p:nvSpPr>
            <p:spPr>
              <a:xfrm>
                <a:off x="3700126" y="3167125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9816DC40-A9FD-C143-B9E6-24F5D415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126" y="3167125"/>
                <a:ext cx="1242197" cy="989239"/>
              </a:xfrm>
              <a:prstGeom prst="triangl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56706A14-D82B-5945-841A-B10469942AEE}"/>
                  </a:ext>
                </a:extLst>
              </p:cNvPr>
              <p:cNvSpPr/>
              <p:nvPr/>
            </p:nvSpPr>
            <p:spPr>
              <a:xfrm>
                <a:off x="2938679" y="3172506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56706A14-D82B-5945-841A-B10469942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679" y="3172506"/>
                <a:ext cx="715130" cy="692288"/>
              </a:xfrm>
              <a:prstGeom prst="triangl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965461-EC59-CE40-A66B-7A2E69E3B07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835922" y="2859023"/>
            <a:ext cx="485303" cy="308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797D2E-9A46-B549-A55C-3ACD72CBC4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365440" y="2195760"/>
            <a:ext cx="480995" cy="232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2E993CD-F183-8249-902A-29631120215F}"/>
                  </a:ext>
                </a:extLst>
              </p:cNvPr>
              <p:cNvSpPr/>
              <p:nvPr/>
            </p:nvSpPr>
            <p:spPr>
              <a:xfrm>
                <a:off x="4463942" y="2428501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2E993CD-F183-8249-902A-296311202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42" y="2428501"/>
                <a:ext cx="764985" cy="596858"/>
              </a:xfrm>
              <a:prstGeom prst="triangle">
                <a:avLst/>
              </a:prstGeom>
              <a:blipFill>
                <a:blip r:embed="rId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FEE79E-5DA0-1548-BCD7-25E1800EA591}"/>
              </a:ext>
            </a:extLst>
          </p:cNvPr>
          <p:cNvCxnSpPr>
            <a:cxnSpLocks/>
            <a:stCxn id="21" idx="3"/>
            <a:endCxn id="59" idx="0"/>
          </p:cNvCxnSpPr>
          <p:nvPr/>
        </p:nvCxnSpPr>
        <p:spPr>
          <a:xfrm flipH="1">
            <a:off x="6428603" y="2832854"/>
            <a:ext cx="654148" cy="488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DEE23248-174E-504C-AC13-0439B4274ABB}"/>
                  </a:ext>
                </a:extLst>
              </p:cNvPr>
              <p:cNvSpPr/>
              <p:nvPr/>
            </p:nvSpPr>
            <p:spPr>
              <a:xfrm>
                <a:off x="7499605" y="3279455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DEE23248-174E-504C-AC13-0439B4274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05" y="3279455"/>
                <a:ext cx="715130" cy="692288"/>
              </a:xfrm>
              <a:prstGeom prst="triangl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8E3DA1-289F-6D40-A0A2-AF9A11E35895}"/>
              </a:ext>
            </a:extLst>
          </p:cNvPr>
          <p:cNvCxnSpPr>
            <a:cxnSpLocks/>
            <a:stCxn id="21" idx="5"/>
            <a:endCxn id="54" idx="0"/>
          </p:cNvCxnSpPr>
          <p:nvPr/>
        </p:nvCxnSpPr>
        <p:spPr>
          <a:xfrm>
            <a:off x="7366167" y="2832854"/>
            <a:ext cx="491003" cy="446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F4D23DE0-DDA0-D045-B48A-623439E9D83B}"/>
                  </a:ext>
                </a:extLst>
              </p:cNvPr>
              <p:cNvSpPr/>
              <p:nvPr/>
            </p:nvSpPr>
            <p:spPr>
              <a:xfrm>
                <a:off x="5807504" y="3320879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F4D23DE0-DDA0-D045-B48A-623439E9D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504" y="3320879"/>
                <a:ext cx="1242197" cy="989239"/>
              </a:xfrm>
              <a:prstGeom prst="triangl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84A7ADA9-3316-2843-A8C9-6477A873DAB1}"/>
                  </a:ext>
                </a:extLst>
              </p:cNvPr>
              <p:cNvSpPr/>
              <p:nvPr/>
            </p:nvSpPr>
            <p:spPr>
              <a:xfrm>
                <a:off x="5998272" y="2401674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84A7ADA9-3316-2843-A8C9-6477A873D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272" y="2401674"/>
                <a:ext cx="764985" cy="596858"/>
              </a:xfrm>
              <a:prstGeom prst="triangle">
                <a:avLst/>
              </a:prstGeom>
              <a:blipFill>
                <a:blip r:embed="rId11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1F8E66-42A5-1644-BB54-5BBF4F158994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380765" y="2183339"/>
            <a:ext cx="221190" cy="21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B283CC-0069-604F-9E34-539373D623BF}"/>
              </a:ext>
            </a:extLst>
          </p:cNvPr>
          <p:cNvCxnSpPr>
            <a:cxnSpLocks/>
          </p:cNvCxnSpPr>
          <p:nvPr/>
        </p:nvCxnSpPr>
        <p:spPr>
          <a:xfrm flipH="1">
            <a:off x="9501377" y="2266381"/>
            <a:ext cx="221190" cy="21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97C73CB7-130F-4E40-97AC-9072765D1C1D}"/>
                  </a:ext>
                </a:extLst>
              </p:cNvPr>
              <p:cNvSpPr/>
              <p:nvPr/>
            </p:nvSpPr>
            <p:spPr>
              <a:xfrm>
                <a:off x="9096203" y="2472550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97C73CB7-130F-4E40-97AC-9072765D1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203" y="2472550"/>
                <a:ext cx="764985" cy="596858"/>
              </a:xfrm>
              <a:prstGeom prst="triangle">
                <a:avLst/>
              </a:prstGeom>
              <a:blipFill>
                <a:blip r:embed="rId12"/>
                <a:stretch>
                  <a:fillRect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CE9419E0-5693-5547-9FA7-787A42A8497B}"/>
                  </a:ext>
                </a:extLst>
              </p:cNvPr>
              <p:cNvSpPr/>
              <p:nvPr/>
            </p:nvSpPr>
            <p:spPr>
              <a:xfrm>
                <a:off x="9798952" y="3188733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CE9419E0-5693-5547-9FA7-787A42A84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952" y="3188733"/>
                <a:ext cx="715130" cy="692288"/>
              </a:xfrm>
              <a:prstGeom prst="triangl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5D960F-3331-CB4D-9668-738E1E13BA58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10156517" y="2927260"/>
            <a:ext cx="183845" cy="261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6DB214CE-E426-034B-9120-9245A0925A45}"/>
                  </a:ext>
                </a:extLst>
              </p:cNvPr>
              <p:cNvSpPr/>
              <p:nvPr/>
            </p:nvSpPr>
            <p:spPr>
              <a:xfrm>
                <a:off x="10439950" y="3158479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6DB214CE-E426-034B-9120-9245A0925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50" y="3158479"/>
                <a:ext cx="1242197" cy="989239"/>
              </a:xfrm>
              <a:prstGeom prst="triangl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70F669E-954D-0C40-861A-38593DB5EB99}"/>
              </a:ext>
            </a:extLst>
          </p:cNvPr>
          <p:cNvCxnSpPr>
            <a:cxnSpLocks/>
          </p:cNvCxnSpPr>
          <p:nvPr/>
        </p:nvCxnSpPr>
        <p:spPr>
          <a:xfrm>
            <a:off x="10682475" y="2891680"/>
            <a:ext cx="308215" cy="297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9D6E62-7791-D743-A06D-3794A634D482}"/>
                  </a:ext>
                </a:extLst>
              </p:cNvPr>
              <p:cNvSpPr/>
              <p:nvPr/>
            </p:nvSpPr>
            <p:spPr>
              <a:xfrm>
                <a:off x="1248403" y="2486922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9D6E62-7791-D743-A06D-3794A634D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03" y="2486922"/>
                <a:ext cx="4779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2FE7E60-DB98-C04F-A633-12FF485E0EDD}"/>
                  </a:ext>
                </a:extLst>
              </p:cNvPr>
              <p:cNvSpPr/>
              <p:nvPr/>
            </p:nvSpPr>
            <p:spPr>
              <a:xfrm>
                <a:off x="1788482" y="1826819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2FE7E60-DB98-C04F-A633-12FF485E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482" y="1826819"/>
                <a:ext cx="4779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CDF8261-80D4-5644-8738-C47FC91BD640}"/>
                  </a:ext>
                </a:extLst>
              </p:cNvPr>
              <p:cNvSpPr/>
              <p:nvPr/>
            </p:nvSpPr>
            <p:spPr>
              <a:xfrm>
                <a:off x="3461150" y="252122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CDF8261-80D4-5644-8738-C47FC91BD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50" y="2521227"/>
                <a:ext cx="4779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9DA458-6916-E446-A4C5-FEB180B188B1}"/>
                  </a:ext>
                </a:extLst>
              </p:cNvPr>
              <p:cNvSpPr/>
              <p:nvPr/>
            </p:nvSpPr>
            <p:spPr>
              <a:xfrm>
                <a:off x="7012168" y="251543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9DA458-6916-E446-A4C5-FEB180B1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168" y="2515437"/>
                <a:ext cx="4779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F0C1A69-288C-9B43-B571-3CEE8EF65081}"/>
                  </a:ext>
                </a:extLst>
              </p:cNvPr>
              <p:cNvSpPr/>
              <p:nvPr/>
            </p:nvSpPr>
            <p:spPr>
              <a:xfrm>
                <a:off x="10269779" y="2544819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F0C1A69-288C-9B43-B571-3CEE8EF65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779" y="2544819"/>
                <a:ext cx="4779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4E39361-4E7E-BC4A-AA3E-ABA2A414E495}"/>
                  </a:ext>
                </a:extLst>
              </p:cNvPr>
              <p:cNvSpPr/>
              <p:nvPr/>
            </p:nvSpPr>
            <p:spPr>
              <a:xfrm>
                <a:off x="3966447" y="1876748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4E39361-4E7E-BC4A-AA3E-ABA2A414E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447" y="1876748"/>
                <a:ext cx="4779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F200FE-6822-3F41-ABB8-B341B6D4E537}"/>
                  </a:ext>
                </a:extLst>
              </p:cNvPr>
              <p:cNvSpPr/>
              <p:nvPr/>
            </p:nvSpPr>
            <p:spPr>
              <a:xfrm>
                <a:off x="6514171" y="183644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F200FE-6822-3F41-ABB8-B341B6D4E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71" y="1836440"/>
                <a:ext cx="4779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C44E34-99E0-ED4C-91F5-DD8597A7F963}"/>
                  </a:ext>
                </a:extLst>
              </p:cNvPr>
              <p:cNvSpPr/>
              <p:nvPr/>
            </p:nvSpPr>
            <p:spPr>
              <a:xfrm>
                <a:off x="9653637" y="191068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C44E34-99E0-ED4C-91F5-DD8597A7F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37" y="1910687"/>
                <a:ext cx="47795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2">
            <a:extLst>
              <a:ext uri="{FF2B5EF4-FFF2-40B4-BE49-F238E27FC236}">
                <a16:creationId xmlns:a16="http://schemas.microsoft.com/office/drawing/2014/main" id="{24508E13-324C-FA45-B956-171E05B0172E}"/>
              </a:ext>
            </a:extLst>
          </p:cNvPr>
          <p:cNvSpPr/>
          <p:nvPr/>
        </p:nvSpPr>
        <p:spPr>
          <a:xfrm>
            <a:off x="-54185" y="2153167"/>
            <a:ext cx="3207120" cy="2252577"/>
          </a:xfrm>
          <a:prstGeom prst="triangle">
            <a:avLst/>
          </a:prstGeom>
          <a:solidFill>
            <a:srgbClr val="D9D9D9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E8D74F13-4192-EF40-8270-CE96519704A5}"/>
              </a:ext>
            </a:extLst>
          </p:cNvPr>
          <p:cNvSpPr/>
          <p:nvPr/>
        </p:nvSpPr>
        <p:spPr>
          <a:xfrm>
            <a:off x="2231711" y="2166076"/>
            <a:ext cx="3207120" cy="2252577"/>
          </a:xfrm>
          <a:prstGeom prst="triangle">
            <a:avLst/>
          </a:prstGeom>
          <a:solidFill>
            <a:srgbClr val="D9D9D9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EB7EB3B7-DC03-034E-AAF1-98C4A036C9BF}"/>
              </a:ext>
            </a:extLst>
          </p:cNvPr>
          <p:cNvSpPr/>
          <p:nvPr/>
        </p:nvSpPr>
        <p:spPr>
          <a:xfrm>
            <a:off x="5537109" y="2148262"/>
            <a:ext cx="3207120" cy="2252577"/>
          </a:xfrm>
          <a:prstGeom prst="triangle">
            <a:avLst/>
          </a:prstGeom>
          <a:solidFill>
            <a:srgbClr val="D9D9D9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C2A75887-4503-7543-90E1-9F2DED3682A8}"/>
              </a:ext>
            </a:extLst>
          </p:cNvPr>
          <p:cNvSpPr/>
          <p:nvPr/>
        </p:nvSpPr>
        <p:spPr>
          <a:xfrm>
            <a:off x="8956473" y="2195760"/>
            <a:ext cx="3207120" cy="2252577"/>
          </a:xfrm>
          <a:prstGeom prst="triangle">
            <a:avLst/>
          </a:prstGeom>
          <a:solidFill>
            <a:srgbClr val="D9D9D9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9680F8-BAA7-2245-93B1-E48436F66D7A}"/>
                  </a:ext>
                </a:extLst>
              </p:cNvPr>
              <p:cNvSpPr txBox="1"/>
              <p:nvPr/>
            </p:nvSpPr>
            <p:spPr>
              <a:xfrm>
                <a:off x="1336723" y="3212403"/>
                <a:ext cx="361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9680F8-BAA7-2245-93B1-E48436F66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723" y="3212403"/>
                <a:ext cx="361189" cy="369332"/>
              </a:xfrm>
              <a:prstGeom prst="rect">
                <a:avLst/>
              </a:prstGeom>
              <a:blipFill>
                <a:blip r:embed="rId23"/>
                <a:stretch>
                  <a:fillRect l="-1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ADB50B-A434-944E-99E5-68431D8DD130}"/>
                  </a:ext>
                </a:extLst>
              </p:cNvPr>
              <p:cNvSpPr txBox="1"/>
              <p:nvPr/>
            </p:nvSpPr>
            <p:spPr>
              <a:xfrm>
                <a:off x="3661887" y="3161720"/>
                <a:ext cx="361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ADB50B-A434-944E-99E5-68431D8DD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887" y="3161720"/>
                <a:ext cx="361189" cy="369332"/>
              </a:xfrm>
              <a:prstGeom prst="rect">
                <a:avLst/>
              </a:prstGeom>
              <a:blipFill>
                <a:blip r:embed="rId24"/>
                <a:stretch>
                  <a:fillRect l="-20690" r="-344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CA880-FD7A-B645-B7FA-D99858E1E700}"/>
                  </a:ext>
                </a:extLst>
              </p:cNvPr>
              <p:cNvSpPr txBox="1"/>
              <p:nvPr/>
            </p:nvSpPr>
            <p:spPr>
              <a:xfrm>
                <a:off x="6964322" y="3148058"/>
                <a:ext cx="361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2CA880-FD7A-B645-B7FA-D99858E1E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322" y="3148058"/>
                <a:ext cx="361189" cy="369332"/>
              </a:xfrm>
              <a:prstGeom prst="rect">
                <a:avLst/>
              </a:prstGeom>
              <a:blipFill>
                <a:blip r:embed="rId24"/>
                <a:stretch>
                  <a:fillRect l="-1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4B5043-1645-8F42-B6D8-5997E47B9507}"/>
                  </a:ext>
                </a:extLst>
              </p:cNvPr>
              <p:cNvSpPr txBox="1"/>
              <p:nvPr/>
            </p:nvSpPr>
            <p:spPr>
              <a:xfrm>
                <a:off x="10419798" y="3171588"/>
                <a:ext cx="361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4B5043-1645-8F42-B6D8-5997E47B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798" y="3171588"/>
                <a:ext cx="361189" cy="369332"/>
              </a:xfrm>
              <a:prstGeom prst="rect">
                <a:avLst/>
              </a:prstGeom>
              <a:blipFill>
                <a:blip r:embed="rId25"/>
                <a:stretch>
                  <a:fillRect l="-13333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F150E2D3-B193-0840-8F64-D330F21988C4}"/>
              </a:ext>
            </a:extLst>
          </p:cNvPr>
          <p:cNvSpPr/>
          <p:nvPr/>
        </p:nvSpPr>
        <p:spPr>
          <a:xfrm>
            <a:off x="1089891" y="4174836"/>
            <a:ext cx="2133600" cy="1136073"/>
          </a:xfrm>
          <a:custGeom>
            <a:avLst/>
            <a:gdLst>
              <a:gd name="connsiteX0" fmla="*/ 0 w 2133600"/>
              <a:gd name="connsiteY0" fmla="*/ 0 h 1136073"/>
              <a:gd name="connsiteX1" fmla="*/ 1413164 w 2133600"/>
              <a:gd name="connsiteY1" fmla="*/ 895928 h 1136073"/>
              <a:gd name="connsiteX2" fmla="*/ 2133600 w 2133600"/>
              <a:gd name="connsiteY2" fmla="*/ 1136073 h 11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1136073">
                <a:moveTo>
                  <a:pt x="0" y="0"/>
                </a:moveTo>
                <a:cubicBezTo>
                  <a:pt x="528782" y="353291"/>
                  <a:pt x="1057564" y="706583"/>
                  <a:pt x="1413164" y="895928"/>
                </a:cubicBezTo>
                <a:cubicBezTo>
                  <a:pt x="1768764" y="1085273"/>
                  <a:pt x="1951182" y="1110673"/>
                  <a:pt x="2133600" y="1136073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CCAF85D-01E7-9B45-90A7-11B93DEF1402}"/>
              </a:ext>
            </a:extLst>
          </p:cNvPr>
          <p:cNvSpPr/>
          <p:nvPr/>
        </p:nvSpPr>
        <p:spPr>
          <a:xfrm>
            <a:off x="4194349" y="4219930"/>
            <a:ext cx="652086" cy="937348"/>
          </a:xfrm>
          <a:custGeom>
            <a:avLst/>
            <a:gdLst>
              <a:gd name="connsiteX0" fmla="*/ 0 w 2133600"/>
              <a:gd name="connsiteY0" fmla="*/ 0 h 1136073"/>
              <a:gd name="connsiteX1" fmla="*/ 1413164 w 2133600"/>
              <a:gd name="connsiteY1" fmla="*/ 895928 h 1136073"/>
              <a:gd name="connsiteX2" fmla="*/ 2133600 w 2133600"/>
              <a:gd name="connsiteY2" fmla="*/ 1136073 h 11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1136073">
                <a:moveTo>
                  <a:pt x="0" y="0"/>
                </a:moveTo>
                <a:cubicBezTo>
                  <a:pt x="528782" y="353291"/>
                  <a:pt x="1057564" y="706583"/>
                  <a:pt x="1413164" y="895928"/>
                </a:cubicBezTo>
                <a:cubicBezTo>
                  <a:pt x="1768764" y="1085273"/>
                  <a:pt x="1951182" y="1110673"/>
                  <a:pt x="2133600" y="1136073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903C986E-CC24-DC44-8BFB-2C7DC53976EE}"/>
              </a:ext>
            </a:extLst>
          </p:cNvPr>
          <p:cNvSpPr/>
          <p:nvPr/>
        </p:nvSpPr>
        <p:spPr>
          <a:xfrm flipH="1">
            <a:off x="5939146" y="4329469"/>
            <a:ext cx="310222" cy="695113"/>
          </a:xfrm>
          <a:custGeom>
            <a:avLst/>
            <a:gdLst>
              <a:gd name="connsiteX0" fmla="*/ 0 w 2133600"/>
              <a:gd name="connsiteY0" fmla="*/ 0 h 1136073"/>
              <a:gd name="connsiteX1" fmla="*/ 1413164 w 2133600"/>
              <a:gd name="connsiteY1" fmla="*/ 895928 h 1136073"/>
              <a:gd name="connsiteX2" fmla="*/ 2133600 w 2133600"/>
              <a:gd name="connsiteY2" fmla="*/ 1136073 h 11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1136073">
                <a:moveTo>
                  <a:pt x="0" y="0"/>
                </a:moveTo>
                <a:cubicBezTo>
                  <a:pt x="528782" y="353291"/>
                  <a:pt x="1057564" y="706583"/>
                  <a:pt x="1413164" y="895928"/>
                </a:cubicBezTo>
                <a:cubicBezTo>
                  <a:pt x="1768764" y="1085273"/>
                  <a:pt x="1951182" y="1110673"/>
                  <a:pt x="2133600" y="1136073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0D234D2A-B426-294C-9883-AE115CBAE76B}"/>
              </a:ext>
            </a:extLst>
          </p:cNvPr>
          <p:cNvSpPr/>
          <p:nvPr/>
        </p:nvSpPr>
        <p:spPr>
          <a:xfrm flipH="1">
            <a:off x="7082751" y="4276874"/>
            <a:ext cx="4073383" cy="856055"/>
          </a:xfrm>
          <a:custGeom>
            <a:avLst/>
            <a:gdLst>
              <a:gd name="connsiteX0" fmla="*/ 0 w 2133600"/>
              <a:gd name="connsiteY0" fmla="*/ 0 h 1136073"/>
              <a:gd name="connsiteX1" fmla="*/ 1413164 w 2133600"/>
              <a:gd name="connsiteY1" fmla="*/ 895928 h 1136073"/>
              <a:gd name="connsiteX2" fmla="*/ 2133600 w 2133600"/>
              <a:gd name="connsiteY2" fmla="*/ 1136073 h 11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1136073">
                <a:moveTo>
                  <a:pt x="0" y="0"/>
                </a:moveTo>
                <a:cubicBezTo>
                  <a:pt x="528782" y="353291"/>
                  <a:pt x="1057564" y="706583"/>
                  <a:pt x="1413164" y="895928"/>
                </a:cubicBezTo>
                <a:cubicBezTo>
                  <a:pt x="1768764" y="1085273"/>
                  <a:pt x="1951182" y="1110673"/>
                  <a:pt x="2133600" y="1136073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77B14F-A194-D24F-90F3-5A4DE188EAFC}"/>
                  </a:ext>
                </a:extLst>
              </p:cNvPr>
              <p:cNvSpPr txBox="1"/>
              <p:nvPr/>
            </p:nvSpPr>
            <p:spPr>
              <a:xfrm>
                <a:off x="3296244" y="5132929"/>
                <a:ext cx="57999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all those scenarios, we assume that an insertion happens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makes the height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/>
                  <a:t>be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+2, </m:t>
                    </m:r>
                  </m:oMath>
                </a14:m>
                <a:r>
                  <a:rPr lang="en-US" dirty="0"/>
                  <a:t> which means that an imbalance is detected at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77B14F-A194-D24F-90F3-5A4DE188E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244" y="5132929"/>
                <a:ext cx="5799959" cy="923330"/>
              </a:xfrm>
              <a:prstGeom prst="rect">
                <a:avLst/>
              </a:prstGeom>
              <a:blipFill>
                <a:blip r:embed="rId26"/>
                <a:stretch>
                  <a:fillRect l="-875" t="-1351" r="-2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048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val 118">
            <a:extLst>
              <a:ext uri="{FF2B5EF4-FFF2-40B4-BE49-F238E27FC236}">
                <a16:creationId xmlns:a16="http://schemas.microsoft.com/office/drawing/2014/main" id="{B72D4270-E669-3042-A17C-CBADF1824D81}"/>
              </a:ext>
            </a:extLst>
          </p:cNvPr>
          <p:cNvSpPr/>
          <p:nvPr/>
        </p:nvSpPr>
        <p:spPr>
          <a:xfrm>
            <a:off x="9939217" y="4737514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477A8-3EFD-AF47-86F6-E4A6742C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10" y="-1802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4 cases of rotations: generalization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063D7A-BDAA-414A-B06F-FA40331D655C}"/>
              </a:ext>
            </a:extLst>
          </p:cNvPr>
          <p:cNvSpPr/>
          <p:nvPr/>
        </p:nvSpPr>
        <p:spPr>
          <a:xfrm>
            <a:off x="1714318" y="877888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B958BF-8E53-BB4E-817E-2A78480199C9}"/>
              </a:ext>
            </a:extLst>
          </p:cNvPr>
          <p:cNvCxnSpPr>
            <a:cxnSpLocks/>
          </p:cNvCxnSpPr>
          <p:nvPr/>
        </p:nvCxnSpPr>
        <p:spPr>
          <a:xfrm flipH="1">
            <a:off x="1450113" y="1179904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520A3A-15CF-F146-AC0B-81F5F957A5FE}"/>
              </a:ext>
            </a:extLst>
          </p:cNvPr>
          <p:cNvSpPr/>
          <p:nvPr/>
        </p:nvSpPr>
        <p:spPr>
          <a:xfrm>
            <a:off x="1182740" y="1533236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AAF5B5-CA08-D445-A073-26C3FBB1AAA9}"/>
              </a:ext>
            </a:extLst>
          </p:cNvPr>
          <p:cNvCxnSpPr>
            <a:cxnSpLocks/>
          </p:cNvCxnSpPr>
          <p:nvPr/>
        </p:nvCxnSpPr>
        <p:spPr>
          <a:xfrm flipH="1">
            <a:off x="922179" y="1853211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8FA77F-DE8C-2945-B7D1-E31B51AA464E}"/>
              </a:ext>
            </a:extLst>
          </p:cNvPr>
          <p:cNvSpPr/>
          <p:nvPr/>
        </p:nvSpPr>
        <p:spPr>
          <a:xfrm>
            <a:off x="4379447" y="812204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B13EBC-C770-044D-81C5-0F0B6AD35466}"/>
              </a:ext>
            </a:extLst>
          </p:cNvPr>
          <p:cNvCxnSpPr>
            <a:cxnSpLocks/>
          </p:cNvCxnSpPr>
          <p:nvPr/>
        </p:nvCxnSpPr>
        <p:spPr>
          <a:xfrm flipH="1">
            <a:off x="4126912" y="1110592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FF6F68C-8465-F544-922A-A021244FB45A}"/>
              </a:ext>
            </a:extLst>
          </p:cNvPr>
          <p:cNvSpPr/>
          <p:nvPr/>
        </p:nvSpPr>
        <p:spPr>
          <a:xfrm>
            <a:off x="3859539" y="1463924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CB1872-CA31-BC42-BE84-2ACA8E338D2A}"/>
              </a:ext>
            </a:extLst>
          </p:cNvPr>
          <p:cNvSpPr/>
          <p:nvPr/>
        </p:nvSpPr>
        <p:spPr>
          <a:xfrm>
            <a:off x="6846866" y="723040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9D0CDB-82F0-5144-A242-DD6A9C07C1FB}"/>
              </a:ext>
            </a:extLst>
          </p:cNvPr>
          <p:cNvCxnSpPr>
            <a:cxnSpLocks/>
            <a:stCxn id="19" idx="5"/>
            <a:endCxn id="21" idx="0"/>
          </p:cNvCxnSpPr>
          <p:nvPr/>
        </p:nvCxnSpPr>
        <p:spPr>
          <a:xfrm>
            <a:off x="7188979" y="1043529"/>
            <a:ext cx="358294" cy="360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DA24B8-B194-2B49-9A73-5D64982E43DE}"/>
              </a:ext>
            </a:extLst>
          </p:cNvPr>
          <p:cNvSpPr/>
          <p:nvPr/>
        </p:nvSpPr>
        <p:spPr>
          <a:xfrm>
            <a:off x="7346868" y="1404031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7CC90E-F9F3-2E4A-AB52-7A16F3D7EEF5}"/>
              </a:ext>
            </a:extLst>
          </p:cNvPr>
          <p:cNvSpPr/>
          <p:nvPr/>
        </p:nvSpPr>
        <p:spPr>
          <a:xfrm>
            <a:off x="9519933" y="970967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FB24C6-938C-6A4A-AF04-30A2B1067400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9862046" y="1291456"/>
            <a:ext cx="318632" cy="366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5BDDAF1-FE65-FE45-BBE1-F7A9F072A15B}"/>
              </a:ext>
            </a:extLst>
          </p:cNvPr>
          <p:cNvSpPr/>
          <p:nvPr/>
        </p:nvSpPr>
        <p:spPr>
          <a:xfrm>
            <a:off x="10121981" y="1603405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401AA0BA-F515-CB4F-BBE9-9D658CC83330}"/>
                  </a:ext>
                </a:extLst>
              </p:cNvPr>
              <p:cNvSpPr/>
              <p:nvPr/>
            </p:nvSpPr>
            <p:spPr>
              <a:xfrm>
                <a:off x="341845" y="2206543"/>
                <a:ext cx="1121459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401AA0BA-F515-CB4F-BBE9-9D658CC83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5" y="2206543"/>
                <a:ext cx="1121459" cy="989239"/>
              </a:xfrm>
              <a:prstGeom prst="triangl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D5059B80-F5F2-7746-8D8D-E9F8D0B03409}"/>
                  </a:ext>
                </a:extLst>
              </p:cNvPr>
              <p:cNvSpPr/>
              <p:nvPr/>
            </p:nvSpPr>
            <p:spPr>
              <a:xfrm>
                <a:off x="1496358" y="2155134"/>
                <a:ext cx="856489" cy="747374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D5059B80-F5F2-7746-8D8D-E9F8D0B0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58" y="2155134"/>
                <a:ext cx="856489" cy="747374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D52AA5-10BD-9F43-916F-FA8165721E93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521479" y="1874490"/>
            <a:ext cx="403124" cy="280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EE154BD9-5986-4442-BC79-5C78E6B5199E}"/>
                  </a:ext>
                </a:extLst>
              </p:cNvPr>
              <p:cNvSpPr/>
              <p:nvPr/>
            </p:nvSpPr>
            <p:spPr>
              <a:xfrm>
                <a:off x="2033464" y="1356570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EE154BD9-5986-4442-BC79-5C78E6B51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464" y="1356570"/>
                <a:ext cx="764985" cy="596858"/>
              </a:xfrm>
              <a:prstGeom prst="triangle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0B7FA6-63B3-EA4B-BBA3-B0848FB731F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072219" y="1187680"/>
            <a:ext cx="343738" cy="16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DFBB9-66D8-4649-B2DD-88853EC82E5D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3676998" y="1784413"/>
            <a:ext cx="241238" cy="308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9816DC40-A9FD-C143-B9E6-24F5D415FE94}"/>
                  </a:ext>
                </a:extLst>
              </p:cNvPr>
              <p:cNvSpPr/>
              <p:nvPr/>
            </p:nvSpPr>
            <p:spPr>
              <a:xfrm>
                <a:off x="4080880" y="2092515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9816DC40-A9FD-C143-B9E6-24F5D415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880" y="2092515"/>
                <a:ext cx="1242197" cy="989239"/>
              </a:xfrm>
              <a:prstGeom prst="triangl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56706A14-D82B-5945-841A-B10469942AEE}"/>
                  </a:ext>
                </a:extLst>
              </p:cNvPr>
              <p:cNvSpPr/>
              <p:nvPr/>
            </p:nvSpPr>
            <p:spPr>
              <a:xfrm>
                <a:off x="3319433" y="2097896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56706A14-D82B-5945-841A-B10469942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433" y="2097896"/>
                <a:ext cx="715130" cy="692288"/>
              </a:xfrm>
              <a:prstGeom prst="triangl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965461-EC59-CE40-A66B-7A2E69E3B07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216676" y="1784413"/>
            <a:ext cx="485303" cy="308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797D2E-9A46-B549-A55C-3ACD72CBC49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4746194" y="1121150"/>
            <a:ext cx="480995" cy="232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2E993CD-F183-8249-902A-29631120215F}"/>
                  </a:ext>
                </a:extLst>
              </p:cNvPr>
              <p:cNvSpPr/>
              <p:nvPr/>
            </p:nvSpPr>
            <p:spPr>
              <a:xfrm>
                <a:off x="4844696" y="1353891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2E993CD-F183-8249-902A-296311202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696" y="1353891"/>
                <a:ext cx="764985" cy="596858"/>
              </a:xfrm>
              <a:prstGeom prst="triangle">
                <a:avLst/>
              </a:prstGeom>
              <a:blipFill>
                <a:blip r:embed="rId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FEE79E-5DA0-1548-BCD7-25E1800EA591}"/>
              </a:ext>
            </a:extLst>
          </p:cNvPr>
          <p:cNvCxnSpPr>
            <a:cxnSpLocks/>
            <a:stCxn id="21" idx="3"/>
            <a:endCxn id="59" idx="0"/>
          </p:cNvCxnSpPr>
          <p:nvPr/>
        </p:nvCxnSpPr>
        <p:spPr>
          <a:xfrm flipH="1">
            <a:off x="7267987" y="1724520"/>
            <a:ext cx="137578" cy="396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DEE23248-174E-504C-AC13-0439B4274ABB}"/>
                  </a:ext>
                </a:extLst>
              </p:cNvPr>
              <p:cNvSpPr/>
              <p:nvPr/>
            </p:nvSpPr>
            <p:spPr>
              <a:xfrm>
                <a:off x="7650048" y="2092515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DEE23248-174E-504C-AC13-0439B4274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048" y="2092515"/>
                <a:ext cx="715130" cy="692288"/>
              </a:xfrm>
              <a:prstGeom prst="triangl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8E3DA1-289F-6D40-A0A2-AF9A11E35895}"/>
              </a:ext>
            </a:extLst>
          </p:cNvPr>
          <p:cNvCxnSpPr>
            <a:cxnSpLocks/>
            <a:stCxn id="21" idx="5"/>
            <a:endCxn id="54" idx="0"/>
          </p:cNvCxnSpPr>
          <p:nvPr/>
        </p:nvCxnSpPr>
        <p:spPr>
          <a:xfrm>
            <a:off x="7688981" y="1724520"/>
            <a:ext cx="318632" cy="367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F4D23DE0-DDA0-D045-B48A-623439E9D83B}"/>
                  </a:ext>
                </a:extLst>
              </p:cNvPr>
              <p:cNvSpPr/>
              <p:nvPr/>
            </p:nvSpPr>
            <p:spPr>
              <a:xfrm>
                <a:off x="6646888" y="2121029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F4D23DE0-DDA0-D045-B48A-623439E9D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888" y="2121029"/>
                <a:ext cx="1242197" cy="989239"/>
              </a:xfrm>
              <a:prstGeom prst="triangl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84A7ADA9-3316-2843-A8C9-6477A873DAB1}"/>
                  </a:ext>
                </a:extLst>
              </p:cNvPr>
              <p:cNvSpPr/>
              <p:nvPr/>
            </p:nvSpPr>
            <p:spPr>
              <a:xfrm>
                <a:off x="6321086" y="1293340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riangle 61">
                <a:extLst>
                  <a:ext uri="{FF2B5EF4-FFF2-40B4-BE49-F238E27FC236}">
                    <a16:creationId xmlns:a16="http://schemas.microsoft.com/office/drawing/2014/main" id="{84A7ADA9-3316-2843-A8C9-6477A873D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86" y="1293340"/>
                <a:ext cx="764985" cy="596858"/>
              </a:xfrm>
              <a:prstGeom prst="triangle">
                <a:avLst/>
              </a:prstGeom>
              <a:blipFill>
                <a:blip r:embed="rId11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1F8E66-42A5-1644-BB54-5BBF4F158994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703579" y="1075005"/>
            <a:ext cx="221190" cy="21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B283CC-0069-604F-9E34-539373D623BF}"/>
              </a:ext>
            </a:extLst>
          </p:cNvPr>
          <p:cNvCxnSpPr>
            <a:cxnSpLocks/>
          </p:cNvCxnSpPr>
          <p:nvPr/>
        </p:nvCxnSpPr>
        <p:spPr>
          <a:xfrm flipH="1">
            <a:off x="9341693" y="1318002"/>
            <a:ext cx="221190" cy="218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97C73CB7-130F-4E40-97AC-9072765D1C1D}"/>
                  </a:ext>
                </a:extLst>
              </p:cNvPr>
              <p:cNvSpPr/>
              <p:nvPr/>
            </p:nvSpPr>
            <p:spPr>
              <a:xfrm>
                <a:off x="8936519" y="1524171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riangle 65">
                <a:extLst>
                  <a:ext uri="{FF2B5EF4-FFF2-40B4-BE49-F238E27FC236}">
                    <a16:creationId xmlns:a16="http://schemas.microsoft.com/office/drawing/2014/main" id="{97C73CB7-130F-4E40-97AC-9072765D1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519" y="1524171"/>
                <a:ext cx="764985" cy="596858"/>
              </a:xfrm>
              <a:prstGeom prst="triangle">
                <a:avLst/>
              </a:prstGeom>
              <a:blipFill>
                <a:blip r:embed="rId12"/>
                <a:stretch>
                  <a:fillRect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CE9419E0-5693-5547-9FA7-787A42A8497B}"/>
                  </a:ext>
                </a:extLst>
              </p:cNvPr>
              <p:cNvSpPr/>
              <p:nvPr/>
            </p:nvSpPr>
            <p:spPr>
              <a:xfrm>
                <a:off x="9639268" y="2240354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CE9419E0-5693-5547-9FA7-787A42A84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68" y="2240354"/>
                <a:ext cx="715130" cy="692288"/>
              </a:xfrm>
              <a:prstGeom prst="triangl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5D960F-3331-CB4D-9668-738E1E13BA58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9996833" y="1978881"/>
            <a:ext cx="183845" cy="261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6DB214CE-E426-034B-9120-9245A0925A45}"/>
                  </a:ext>
                </a:extLst>
              </p:cNvPr>
              <p:cNvSpPr/>
              <p:nvPr/>
            </p:nvSpPr>
            <p:spPr>
              <a:xfrm>
                <a:off x="10280266" y="2210100"/>
                <a:ext cx="1242197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riangle 72">
                <a:extLst>
                  <a:ext uri="{FF2B5EF4-FFF2-40B4-BE49-F238E27FC236}">
                    <a16:creationId xmlns:a16="http://schemas.microsoft.com/office/drawing/2014/main" id="{6DB214CE-E426-034B-9120-9245A0925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266" y="2210100"/>
                <a:ext cx="1242197" cy="989239"/>
              </a:xfrm>
              <a:prstGeom prst="triangl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70F669E-954D-0C40-861A-38593DB5EB99}"/>
              </a:ext>
            </a:extLst>
          </p:cNvPr>
          <p:cNvCxnSpPr>
            <a:cxnSpLocks/>
          </p:cNvCxnSpPr>
          <p:nvPr/>
        </p:nvCxnSpPr>
        <p:spPr>
          <a:xfrm>
            <a:off x="10522791" y="1943301"/>
            <a:ext cx="308215" cy="297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9D6E62-7791-D743-A06D-3794A634D482}"/>
                  </a:ext>
                </a:extLst>
              </p:cNvPr>
              <p:cNvSpPr/>
              <p:nvPr/>
            </p:nvSpPr>
            <p:spPr>
              <a:xfrm>
                <a:off x="1165276" y="152634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9D6E62-7791-D743-A06D-3794A634D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76" y="1526340"/>
                <a:ext cx="4779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2FE7E60-DB98-C04F-A633-12FF485E0EDD}"/>
                  </a:ext>
                </a:extLst>
              </p:cNvPr>
              <p:cNvSpPr/>
              <p:nvPr/>
            </p:nvSpPr>
            <p:spPr>
              <a:xfrm>
                <a:off x="1705355" y="86623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2FE7E60-DB98-C04F-A633-12FF485E0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55" y="866237"/>
                <a:ext cx="4779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CDF8261-80D4-5644-8738-C47FC91BD640}"/>
                  </a:ext>
                </a:extLst>
              </p:cNvPr>
              <p:cNvSpPr/>
              <p:nvPr/>
            </p:nvSpPr>
            <p:spPr>
              <a:xfrm>
                <a:off x="3841904" y="144661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CDF8261-80D4-5644-8738-C47FC91BD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04" y="1446617"/>
                <a:ext cx="4779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9DA458-6916-E446-A4C5-FEB180B188B1}"/>
                  </a:ext>
                </a:extLst>
              </p:cNvPr>
              <p:cNvSpPr/>
              <p:nvPr/>
            </p:nvSpPr>
            <p:spPr>
              <a:xfrm>
                <a:off x="7334086" y="1390126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89DA458-6916-E446-A4C5-FEB180B18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86" y="1390126"/>
                <a:ext cx="4779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F0C1A69-288C-9B43-B571-3CEE8EF65081}"/>
                  </a:ext>
                </a:extLst>
              </p:cNvPr>
              <p:cNvSpPr/>
              <p:nvPr/>
            </p:nvSpPr>
            <p:spPr>
              <a:xfrm>
                <a:off x="10110095" y="159644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F0C1A69-288C-9B43-B571-3CEE8EF65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095" y="1596440"/>
                <a:ext cx="4779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4E39361-4E7E-BC4A-AA3E-ABA2A414E495}"/>
                  </a:ext>
                </a:extLst>
              </p:cNvPr>
              <p:cNvSpPr/>
              <p:nvPr/>
            </p:nvSpPr>
            <p:spPr>
              <a:xfrm>
                <a:off x="4347201" y="802138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4E39361-4E7E-BC4A-AA3E-ABA2A414E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01" y="802138"/>
                <a:ext cx="4779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F200FE-6822-3F41-ABB8-B341B6D4E537}"/>
                  </a:ext>
                </a:extLst>
              </p:cNvPr>
              <p:cNvSpPr/>
              <p:nvPr/>
            </p:nvSpPr>
            <p:spPr>
              <a:xfrm>
                <a:off x="6845806" y="70037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8F200FE-6822-3F41-ABB8-B341B6D4E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06" y="700377"/>
                <a:ext cx="4779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C44E34-99E0-ED4C-91F5-DD8597A7F963}"/>
                  </a:ext>
                </a:extLst>
              </p:cNvPr>
              <p:cNvSpPr/>
              <p:nvPr/>
            </p:nvSpPr>
            <p:spPr>
              <a:xfrm>
                <a:off x="9493953" y="962308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6C44E34-99E0-ED4C-91F5-DD8597A7F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953" y="962308"/>
                <a:ext cx="4779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wn Arrow 2">
                <a:extLst>
                  <a:ext uri="{FF2B5EF4-FFF2-40B4-BE49-F238E27FC236}">
                    <a16:creationId xmlns:a16="http://schemas.microsoft.com/office/drawing/2014/main" id="{204797EC-8FD4-904D-A3AE-1D8315E4F6ED}"/>
                  </a:ext>
                </a:extLst>
              </p:cNvPr>
              <p:cNvSpPr/>
              <p:nvPr/>
            </p:nvSpPr>
            <p:spPr>
              <a:xfrm>
                <a:off x="855585" y="3428003"/>
                <a:ext cx="1393197" cy="1071418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Down Arrow 2">
                <a:extLst>
                  <a:ext uri="{FF2B5EF4-FFF2-40B4-BE49-F238E27FC236}">
                    <a16:creationId xmlns:a16="http://schemas.microsoft.com/office/drawing/2014/main" id="{204797EC-8FD4-904D-A3AE-1D8315E4F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85" y="3428003"/>
                <a:ext cx="1393197" cy="1071418"/>
              </a:xfrm>
              <a:prstGeom prst="downArrow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Down Arrow 47">
                <a:extLst>
                  <a:ext uri="{FF2B5EF4-FFF2-40B4-BE49-F238E27FC236}">
                    <a16:creationId xmlns:a16="http://schemas.microsoft.com/office/drawing/2014/main" id="{92E2D899-BC87-C54E-A481-9E35ECBB779E}"/>
                  </a:ext>
                </a:extLst>
              </p:cNvPr>
              <p:cNvSpPr/>
              <p:nvPr/>
            </p:nvSpPr>
            <p:spPr>
              <a:xfrm>
                <a:off x="3520854" y="3428003"/>
                <a:ext cx="1585333" cy="1071418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Down Arrow 47">
                <a:extLst>
                  <a:ext uri="{FF2B5EF4-FFF2-40B4-BE49-F238E27FC236}">
                    <a16:creationId xmlns:a16="http://schemas.microsoft.com/office/drawing/2014/main" id="{92E2D899-BC87-C54E-A481-9E35ECBB7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854" y="3428003"/>
                <a:ext cx="1585333" cy="1071418"/>
              </a:xfrm>
              <a:prstGeom prst="downArrow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Down Arrow 49">
                <a:extLst>
                  <a:ext uri="{FF2B5EF4-FFF2-40B4-BE49-F238E27FC236}">
                    <a16:creationId xmlns:a16="http://schemas.microsoft.com/office/drawing/2014/main" id="{9E63D145-9EA4-3C47-B684-1F99EB624AD8}"/>
                  </a:ext>
                </a:extLst>
              </p:cNvPr>
              <p:cNvSpPr/>
              <p:nvPr/>
            </p:nvSpPr>
            <p:spPr>
              <a:xfrm>
                <a:off x="6703579" y="3483436"/>
                <a:ext cx="1469987" cy="1102586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Down Arrow 49">
                <a:extLst>
                  <a:ext uri="{FF2B5EF4-FFF2-40B4-BE49-F238E27FC236}">
                    <a16:creationId xmlns:a16="http://schemas.microsoft.com/office/drawing/2014/main" id="{9E63D145-9EA4-3C47-B684-1F99EB624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579" y="3483436"/>
                <a:ext cx="1469987" cy="1102586"/>
              </a:xfrm>
              <a:prstGeom prst="downArrow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Down Arrow 50">
                <a:extLst>
                  <a:ext uri="{FF2B5EF4-FFF2-40B4-BE49-F238E27FC236}">
                    <a16:creationId xmlns:a16="http://schemas.microsoft.com/office/drawing/2014/main" id="{845FBE00-15AC-A540-A62D-60315EA83A81}"/>
                  </a:ext>
                </a:extLst>
              </p:cNvPr>
              <p:cNvSpPr/>
              <p:nvPr/>
            </p:nvSpPr>
            <p:spPr>
              <a:xfrm>
                <a:off x="9341693" y="3514604"/>
                <a:ext cx="1393197" cy="1071418"/>
              </a:xfrm>
              <a:prstGeom prst="downArrow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1" name="Down Arrow 50">
                <a:extLst>
                  <a:ext uri="{FF2B5EF4-FFF2-40B4-BE49-F238E27FC236}">
                    <a16:creationId xmlns:a16="http://schemas.microsoft.com/office/drawing/2014/main" id="{845FBE00-15AC-A540-A62D-60315EA83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693" y="3514604"/>
                <a:ext cx="1393197" cy="1071418"/>
              </a:xfrm>
              <a:prstGeom prst="downArrow">
                <a:avLst/>
              </a:prstGeom>
              <a:blipFill>
                <a:blip r:embed="rId25"/>
                <a:stretch>
                  <a:fillRect t="-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26ED9726-75B1-1742-894A-27800F9E4862}"/>
              </a:ext>
            </a:extLst>
          </p:cNvPr>
          <p:cNvSpPr/>
          <p:nvPr/>
        </p:nvSpPr>
        <p:spPr>
          <a:xfrm>
            <a:off x="1169549" y="4601678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32181A-AF24-154E-988E-179D5EAD9556}"/>
              </a:ext>
            </a:extLst>
          </p:cNvPr>
          <p:cNvCxnSpPr>
            <a:cxnSpLocks/>
          </p:cNvCxnSpPr>
          <p:nvPr/>
        </p:nvCxnSpPr>
        <p:spPr>
          <a:xfrm flipH="1">
            <a:off x="908988" y="4921653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9A13C8FF-9CA2-B24A-B3DF-8976E58AFAD6}"/>
                  </a:ext>
                </a:extLst>
              </p:cNvPr>
              <p:cNvSpPr/>
              <p:nvPr/>
            </p:nvSpPr>
            <p:spPr>
              <a:xfrm>
                <a:off x="328654" y="5274985"/>
                <a:ext cx="1121459" cy="98923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9A13C8FF-9CA2-B24A-B3DF-8976E58AF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4" y="5274985"/>
                <a:ext cx="1121459" cy="989239"/>
              </a:xfrm>
              <a:prstGeom prst="triangl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9A47F5-B79F-F047-8D69-1456930221FD}"/>
                  </a:ext>
                </a:extLst>
              </p:cNvPr>
              <p:cNvSpPr/>
              <p:nvPr/>
            </p:nvSpPr>
            <p:spPr>
              <a:xfrm>
                <a:off x="1130978" y="4601678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9A47F5-B79F-F047-8D69-145693022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78" y="4601678"/>
                <a:ext cx="47795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4CEC27-8602-DE43-A275-F4D2889913C7}"/>
              </a:ext>
            </a:extLst>
          </p:cNvPr>
          <p:cNvCxnSpPr>
            <a:cxnSpLocks/>
          </p:cNvCxnSpPr>
          <p:nvPr/>
        </p:nvCxnSpPr>
        <p:spPr>
          <a:xfrm>
            <a:off x="1523798" y="4921653"/>
            <a:ext cx="343738" cy="16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AAE4F61-F6FB-7F4B-AE94-74A4312763B5}"/>
              </a:ext>
            </a:extLst>
          </p:cNvPr>
          <p:cNvSpPr/>
          <p:nvPr/>
        </p:nvSpPr>
        <p:spPr>
          <a:xfrm>
            <a:off x="1805300" y="5035042"/>
            <a:ext cx="400810" cy="37547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572FB6-9716-F641-BFA6-22AFA4BC10C4}"/>
                  </a:ext>
                </a:extLst>
              </p:cNvPr>
              <p:cNvSpPr/>
              <p:nvPr/>
            </p:nvSpPr>
            <p:spPr>
              <a:xfrm>
                <a:off x="1805300" y="5043413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572FB6-9716-F641-BFA6-22AFA4BC1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300" y="5043413"/>
                <a:ext cx="4779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9CC1423F-F0B7-6844-8992-D71FBD1D58D7}"/>
                  </a:ext>
                </a:extLst>
              </p:cNvPr>
              <p:cNvSpPr/>
              <p:nvPr/>
            </p:nvSpPr>
            <p:spPr>
              <a:xfrm>
                <a:off x="2115128" y="5523907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riangle 66">
                <a:extLst>
                  <a:ext uri="{FF2B5EF4-FFF2-40B4-BE49-F238E27FC236}">
                    <a16:creationId xmlns:a16="http://schemas.microsoft.com/office/drawing/2014/main" id="{9CC1423F-F0B7-6844-8992-D71FBD1D5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128" y="5523907"/>
                <a:ext cx="764985" cy="596858"/>
              </a:xfrm>
              <a:prstGeom prst="triangle">
                <a:avLst/>
              </a:prstGeom>
              <a:blipFill>
                <a:blip r:embed="rId2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4706DE7-FAC8-0E4C-A0CE-3C248F34FCF8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153883" y="5355017"/>
            <a:ext cx="343738" cy="16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6008787-D86B-C24F-B8DD-9FA0B2DBF332}"/>
              </a:ext>
            </a:extLst>
          </p:cNvPr>
          <p:cNvCxnSpPr>
            <a:cxnSpLocks/>
          </p:cNvCxnSpPr>
          <p:nvPr/>
        </p:nvCxnSpPr>
        <p:spPr>
          <a:xfrm flipH="1">
            <a:off x="1731615" y="5397734"/>
            <a:ext cx="188771" cy="117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BB0233E-798C-7C4B-ACBB-3D4EFDD222EE}"/>
                  </a:ext>
                </a:extLst>
              </p:cNvPr>
              <p:cNvSpPr/>
              <p:nvPr/>
            </p:nvSpPr>
            <p:spPr>
              <a:xfrm>
                <a:off x="1308500" y="5492420"/>
                <a:ext cx="856489" cy="747374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BB0233E-798C-7C4B-ACBB-3D4EFDD2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00" y="5492420"/>
                <a:ext cx="856489" cy="747374"/>
              </a:xfrm>
              <a:prstGeom prst="triangl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B7D770D0-2967-0946-B9C3-D2F06A43C812}"/>
              </a:ext>
            </a:extLst>
          </p:cNvPr>
          <p:cNvSpPr/>
          <p:nvPr/>
        </p:nvSpPr>
        <p:spPr>
          <a:xfrm>
            <a:off x="4756113" y="5046546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E3E11DE-87D9-3B4B-B63E-0AE9E0D22163}"/>
              </a:ext>
            </a:extLst>
          </p:cNvPr>
          <p:cNvSpPr/>
          <p:nvPr/>
        </p:nvSpPr>
        <p:spPr>
          <a:xfrm>
            <a:off x="3597212" y="5063986"/>
            <a:ext cx="400810" cy="37547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088127B-B03D-044F-85C6-099648106C26}"/>
                  </a:ext>
                </a:extLst>
              </p:cNvPr>
              <p:cNvSpPr/>
              <p:nvPr/>
            </p:nvSpPr>
            <p:spPr>
              <a:xfrm>
                <a:off x="4544974" y="2121029"/>
                <a:ext cx="314008" cy="2803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088127B-B03D-044F-85C6-099648106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74" y="2121029"/>
                <a:ext cx="314008" cy="280360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EEC832D-C96F-5442-9BD7-C3A8832440D1}"/>
                  </a:ext>
                </a:extLst>
              </p:cNvPr>
              <p:cNvSpPr/>
              <p:nvPr/>
            </p:nvSpPr>
            <p:spPr>
              <a:xfrm>
                <a:off x="4156516" y="4530177"/>
                <a:ext cx="314008" cy="280360"/>
              </a:xfrm>
              <a:prstGeom prst="ellipse">
                <a:avLst/>
              </a:prstGeom>
              <a:solidFill>
                <a:srgbClr val="EFB0E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EEC832D-C96F-5442-9BD7-C3A883244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16" y="4530177"/>
                <a:ext cx="314008" cy="280360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A83D5D3-0237-364E-BEAF-92CD76AA27E9}"/>
                  </a:ext>
                </a:extLst>
              </p:cNvPr>
              <p:cNvSpPr/>
              <p:nvPr/>
            </p:nvSpPr>
            <p:spPr>
              <a:xfrm>
                <a:off x="4717542" y="5027361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A83D5D3-0237-364E-BEAF-92CD76AA2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42" y="5027361"/>
                <a:ext cx="47795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8FE1E26-2292-8849-AD3F-AF0642AFD3EF}"/>
                  </a:ext>
                </a:extLst>
              </p:cNvPr>
              <p:cNvSpPr/>
              <p:nvPr/>
            </p:nvSpPr>
            <p:spPr>
              <a:xfrm>
                <a:off x="3558641" y="5041186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8FE1E26-2292-8849-AD3F-AF0642AFD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41" y="5041186"/>
                <a:ext cx="47795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ABF7D59-89F2-384D-A758-E3D88543E9E4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3797617" y="4781103"/>
            <a:ext cx="442164" cy="282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F13280B-FF9E-7248-AAFF-1092B582160F}"/>
              </a:ext>
            </a:extLst>
          </p:cNvPr>
          <p:cNvCxnSpPr>
            <a:cxnSpLocks/>
          </p:cNvCxnSpPr>
          <p:nvPr/>
        </p:nvCxnSpPr>
        <p:spPr>
          <a:xfrm>
            <a:off x="4425165" y="4781103"/>
            <a:ext cx="377744" cy="280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2E979D8-990B-B145-944B-1A582E9C7817}"/>
              </a:ext>
            </a:extLst>
          </p:cNvPr>
          <p:cNvCxnSpPr>
            <a:cxnSpLocks/>
          </p:cNvCxnSpPr>
          <p:nvPr/>
        </p:nvCxnSpPr>
        <p:spPr>
          <a:xfrm>
            <a:off x="5123564" y="5355017"/>
            <a:ext cx="477761" cy="327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riangle 91">
                <a:extLst>
                  <a:ext uri="{FF2B5EF4-FFF2-40B4-BE49-F238E27FC236}">
                    <a16:creationId xmlns:a16="http://schemas.microsoft.com/office/drawing/2014/main" id="{CC4DD0E3-F301-B644-B79F-E445F261F986}"/>
                  </a:ext>
                </a:extLst>
              </p:cNvPr>
              <p:cNvSpPr/>
              <p:nvPr/>
            </p:nvSpPr>
            <p:spPr>
              <a:xfrm>
                <a:off x="5226968" y="5711189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riangle 91">
                <a:extLst>
                  <a:ext uri="{FF2B5EF4-FFF2-40B4-BE49-F238E27FC236}">
                    <a16:creationId xmlns:a16="http://schemas.microsoft.com/office/drawing/2014/main" id="{CC4DD0E3-F301-B644-B79F-E445F261F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68" y="5711189"/>
                <a:ext cx="764985" cy="596858"/>
              </a:xfrm>
              <a:prstGeom prst="triangle">
                <a:avLst/>
              </a:prstGeom>
              <a:blipFill>
                <a:blip r:embed="rId34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13AA065-AD76-9B4E-BC79-59644AE930F0}"/>
              </a:ext>
            </a:extLst>
          </p:cNvPr>
          <p:cNvCxnSpPr>
            <a:cxnSpLocks/>
          </p:cNvCxnSpPr>
          <p:nvPr/>
        </p:nvCxnSpPr>
        <p:spPr>
          <a:xfrm flipH="1" flipV="1">
            <a:off x="3859540" y="5447093"/>
            <a:ext cx="137415" cy="278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A3AA3DD5-14C0-0E41-9CE7-C1B335642144}"/>
                  </a:ext>
                </a:extLst>
              </p:cNvPr>
              <p:cNvSpPr/>
              <p:nvPr/>
            </p:nvSpPr>
            <p:spPr>
              <a:xfrm>
                <a:off x="3570889" y="5703067"/>
                <a:ext cx="852131" cy="69854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𝑳𝒆𝒇𝒕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A3AA3DD5-14C0-0E41-9CE7-C1B335642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89" y="5703067"/>
                <a:ext cx="852131" cy="698549"/>
              </a:xfrm>
              <a:prstGeom prst="triangle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2A1A8837-AC26-8E45-98BD-81AA430411F7}"/>
                  </a:ext>
                </a:extLst>
              </p:cNvPr>
              <p:cNvSpPr/>
              <p:nvPr/>
            </p:nvSpPr>
            <p:spPr>
              <a:xfrm>
                <a:off x="4369427" y="5685627"/>
                <a:ext cx="950537" cy="701008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𝑹𝒊𝒈𝒉𝒕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2A1A8837-AC26-8E45-98BD-81AA43041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427" y="5685627"/>
                <a:ext cx="950537" cy="701008"/>
              </a:xfrm>
              <a:prstGeom prst="triangle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7653091-D8A7-4E4C-BE2D-7586C1318184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4844696" y="5379113"/>
            <a:ext cx="48296" cy="306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FF0FEC4-FE0D-8F41-84A0-63071CF81769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3220251" y="5396026"/>
            <a:ext cx="468900" cy="308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riangle 97">
                <a:extLst>
                  <a:ext uri="{FF2B5EF4-FFF2-40B4-BE49-F238E27FC236}">
                    <a16:creationId xmlns:a16="http://schemas.microsoft.com/office/drawing/2014/main" id="{F744085E-FA1F-5049-B145-C7A430F7E58F}"/>
                  </a:ext>
                </a:extLst>
              </p:cNvPr>
              <p:cNvSpPr/>
              <p:nvPr/>
            </p:nvSpPr>
            <p:spPr>
              <a:xfrm>
                <a:off x="2862686" y="5704824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riangle 97">
                <a:extLst>
                  <a:ext uri="{FF2B5EF4-FFF2-40B4-BE49-F238E27FC236}">
                    <a16:creationId xmlns:a16="http://schemas.microsoft.com/office/drawing/2014/main" id="{F744085E-FA1F-5049-B145-C7A430F7E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86" y="5704824"/>
                <a:ext cx="715130" cy="692288"/>
              </a:xfrm>
              <a:prstGeom prst="triangle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9DF3D54F-D1F8-6641-A429-31BA3F6E39D5}"/>
              </a:ext>
            </a:extLst>
          </p:cNvPr>
          <p:cNvSpPr/>
          <p:nvPr/>
        </p:nvSpPr>
        <p:spPr>
          <a:xfrm>
            <a:off x="7832889" y="5131180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9A0634-8B39-5C4C-B1C0-78EB7F8A927A}"/>
              </a:ext>
            </a:extLst>
          </p:cNvPr>
          <p:cNvSpPr/>
          <p:nvPr/>
        </p:nvSpPr>
        <p:spPr>
          <a:xfrm>
            <a:off x="6673988" y="5148620"/>
            <a:ext cx="400810" cy="37547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49D5526-5F57-FD45-B52D-48339B0C9D7A}"/>
                  </a:ext>
                </a:extLst>
              </p:cNvPr>
              <p:cNvSpPr/>
              <p:nvPr/>
            </p:nvSpPr>
            <p:spPr>
              <a:xfrm>
                <a:off x="7233292" y="4614811"/>
                <a:ext cx="314008" cy="280360"/>
              </a:xfrm>
              <a:prstGeom prst="ellipse">
                <a:avLst/>
              </a:prstGeom>
              <a:solidFill>
                <a:srgbClr val="EFB0E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49D5526-5F57-FD45-B52D-48339B0C9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2" y="4614811"/>
                <a:ext cx="314008" cy="280360"/>
              </a:xfrm>
              <a:prstGeom prst="ellipse">
                <a:avLst/>
              </a:prstGeom>
              <a:blipFill>
                <a:blip r:embed="rId38"/>
                <a:stretch>
                  <a:fillRect l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4C68649-163D-074C-8417-338566EAE9B6}"/>
                  </a:ext>
                </a:extLst>
              </p:cNvPr>
              <p:cNvSpPr/>
              <p:nvPr/>
            </p:nvSpPr>
            <p:spPr>
              <a:xfrm>
                <a:off x="7794318" y="5111995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4C68649-163D-074C-8417-338566EAE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318" y="5111995"/>
                <a:ext cx="477951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18309F-E9ED-664B-AA59-86A3F1EA1598}"/>
                  </a:ext>
                </a:extLst>
              </p:cNvPr>
              <p:cNvSpPr/>
              <p:nvPr/>
            </p:nvSpPr>
            <p:spPr>
              <a:xfrm>
                <a:off x="6610568" y="5125444"/>
                <a:ext cx="47795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218309F-E9ED-664B-AA59-86A3F1EA1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568" y="5125444"/>
                <a:ext cx="477951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11A1585-100E-4E47-A875-12153E312AD6}"/>
              </a:ext>
            </a:extLst>
          </p:cNvPr>
          <p:cNvCxnSpPr>
            <a:cxnSpLocks/>
            <a:endCxn id="100" idx="0"/>
          </p:cNvCxnSpPr>
          <p:nvPr/>
        </p:nvCxnSpPr>
        <p:spPr>
          <a:xfrm flipH="1">
            <a:off x="6874393" y="4865737"/>
            <a:ext cx="442164" cy="282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7276B5E-59B2-A34C-82A1-C4F51E0E39C3}"/>
              </a:ext>
            </a:extLst>
          </p:cNvPr>
          <p:cNvCxnSpPr>
            <a:cxnSpLocks/>
          </p:cNvCxnSpPr>
          <p:nvPr/>
        </p:nvCxnSpPr>
        <p:spPr>
          <a:xfrm>
            <a:off x="7501941" y="4865737"/>
            <a:ext cx="377744" cy="280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E1FE42-BA0D-B740-ACEC-A647E6651C3B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8233699" y="5390285"/>
            <a:ext cx="565397" cy="400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BEDB2726-7D57-264D-B773-C50640406531}"/>
                  </a:ext>
                </a:extLst>
              </p:cNvPr>
              <p:cNvSpPr/>
              <p:nvPr/>
            </p:nvSpPr>
            <p:spPr>
              <a:xfrm>
                <a:off x="5918331" y="5800254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BEDB2726-7D57-264D-B773-C50640406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31" y="5800254"/>
                <a:ext cx="764985" cy="596858"/>
              </a:xfrm>
              <a:prstGeom prst="triangle">
                <a:avLst/>
              </a:prstGeom>
              <a:blipFill>
                <a:blip r:embed="rId41"/>
                <a:stretch>
                  <a:fillRect b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4D6FC4F-9ECB-3548-ADF0-763C62987206}"/>
              </a:ext>
            </a:extLst>
          </p:cNvPr>
          <p:cNvCxnSpPr>
            <a:cxnSpLocks/>
          </p:cNvCxnSpPr>
          <p:nvPr/>
        </p:nvCxnSpPr>
        <p:spPr>
          <a:xfrm flipH="1" flipV="1">
            <a:off x="6936316" y="5531727"/>
            <a:ext cx="137415" cy="278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B8A2C8D3-1846-F443-A28E-97A30E40D065}"/>
                  </a:ext>
                </a:extLst>
              </p:cNvPr>
              <p:cNvSpPr/>
              <p:nvPr/>
            </p:nvSpPr>
            <p:spPr>
              <a:xfrm>
                <a:off x="6647665" y="5787701"/>
                <a:ext cx="852131" cy="698549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𝑳𝒆𝒇𝒕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B8A2C8D3-1846-F443-A28E-97A30E40D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665" y="5787701"/>
                <a:ext cx="852131" cy="698549"/>
              </a:xfrm>
              <a:prstGeom prst="triangle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riangle 109">
                <a:extLst>
                  <a:ext uri="{FF2B5EF4-FFF2-40B4-BE49-F238E27FC236}">
                    <a16:creationId xmlns:a16="http://schemas.microsoft.com/office/drawing/2014/main" id="{3C2ED30F-28C6-734C-A02B-ED420C88F24A}"/>
                  </a:ext>
                </a:extLst>
              </p:cNvPr>
              <p:cNvSpPr/>
              <p:nvPr/>
            </p:nvSpPr>
            <p:spPr>
              <a:xfrm>
                <a:off x="7446203" y="5770261"/>
                <a:ext cx="950537" cy="701008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𝑹𝒊𝒈𝒉𝒕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Triangle 109">
                <a:extLst>
                  <a:ext uri="{FF2B5EF4-FFF2-40B4-BE49-F238E27FC236}">
                    <a16:creationId xmlns:a16="http://schemas.microsoft.com/office/drawing/2014/main" id="{3C2ED30F-28C6-734C-A02B-ED420C88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203" y="5770261"/>
                <a:ext cx="950537" cy="701008"/>
              </a:xfrm>
              <a:prstGeom prst="triangle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928A7C4-0FF5-724D-B61D-AE43577A6409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7921472" y="5463747"/>
            <a:ext cx="48296" cy="306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D148088-7A64-814E-80A2-3239A1108E05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6300824" y="5480662"/>
            <a:ext cx="465103" cy="319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riangle 112">
                <a:extLst>
                  <a:ext uri="{FF2B5EF4-FFF2-40B4-BE49-F238E27FC236}">
                    <a16:creationId xmlns:a16="http://schemas.microsoft.com/office/drawing/2014/main" id="{4D86BE30-1A9E-5F47-91A7-9E9A54E25811}"/>
                  </a:ext>
                </a:extLst>
              </p:cNvPr>
              <p:cNvSpPr/>
              <p:nvPr/>
            </p:nvSpPr>
            <p:spPr>
              <a:xfrm>
                <a:off x="8441531" y="5790831"/>
                <a:ext cx="715130" cy="692288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riangle 112">
                <a:extLst>
                  <a:ext uri="{FF2B5EF4-FFF2-40B4-BE49-F238E27FC236}">
                    <a16:creationId xmlns:a16="http://schemas.microsoft.com/office/drawing/2014/main" id="{4D86BE30-1A9E-5F47-91A7-9E9A54E25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531" y="5790831"/>
                <a:ext cx="715130" cy="692288"/>
              </a:xfrm>
              <a:prstGeom prst="triangle">
                <a:avLst/>
              </a:prstGeom>
              <a:blipFill>
                <a:blip r:embed="rId44"/>
                <a:stretch>
                  <a:fillRect b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EEA765DE-C833-4943-A608-BE4442D27040}"/>
              </a:ext>
            </a:extLst>
          </p:cNvPr>
          <p:cNvSpPr/>
          <p:nvPr/>
        </p:nvSpPr>
        <p:spPr>
          <a:xfrm>
            <a:off x="9524036" y="5458107"/>
            <a:ext cx="400810" cy="37547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F21FD7-DBEE-8344-8D85-FAA9A55684C5}"/>
              </a:ext>
            </a:extLst>
          </p:cNvPr>
          <p:cNvCxnSpPr>
            <a:cxnSpLocks/>
          </p:cNvCxnSpPr>
          <p:nvPr/>
        </p:nvCxnSpPr>
        <p:spPr>
          <a:xfrm flipH="1">
            <a:off x="9704057" y="5096850"/>
            <a:ext cx="315978" cy="3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BD5AD3-2B34-4640-95F3-67D71EF13D43}"/>
                  </a:ext>
                </a:extLst>
              </p:cNvPr>
              <p:cNvSpPr/>
              <p:nvPr/>
            </p:nvSpPr>
            <p:spPr>
              <a:xfrm>
                <a:off x="9917024" y="4712703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BD5AD3-2B34-4640-95F3-67D71EF13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024" y="4712703"/>
                <a:ext cx="477951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A1D0CA-B561-4C44-AC57-6FC5CD1F7600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10309844" y="5032678"/>
            <a:ext cx="789759" cy="36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94D9E0-D339-594D-A862-45C69B1AD6C1}"/>
                  </a:ext>
                </a:extLst>
              </p:cNvPr>
              <p:cNvSpPr/>
              <p:nvPr/>
            </p:nvSpPr>
            <p:spPr>
              <a:xfrm>
                <a:off x="9511693" y="5464998"/>
                <a:ext cx="47795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94D9E0-D339-594D-A862-45C69B1AD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693" y="5464998"/>
                <a:ext cx="477951" cy="36933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F420EA3B-3F8E-A64E-A57E-8888AD00BB20}"/>
                  </a:ext>
                </a:extLst>
              </p:cNvPr>
              <p:cNvSpPr/>
              <p:nvPr/>
            </p:nvSpPr>
            <p:spPr>
              <a:xfrm>
                <a:off x="9134239" y="5941365"/>
                <a:ext cx="764985" cy="596858"/>
              </a:xfrm>
              <a:prstGeom prst="triangle">
                <a:avLst/>
              </a:prstGeom>
              <a:solidFill>
                <a:schemeClr val="accent4">
                  <a:alpha val="231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F420EA3B-3F8E-A64E-A57E-8888AD00B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239" y="5941365"/>
                <a:ext cx="764985" cy="596858"/>
              </a:xfrm>
              <a:prstGeom prst="triangle">
                <a:avLst/>
              </a:prstGeom>
              <a:blipFill>
                <a:blip r:embed="rId48"/>
                <a:stretch>
                  <a:fillRect b="-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6924F67-3D7E-434E-B81F-F370C5867626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9516732" y="5834330"/>
            <a:ext cx="233937" cy="107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72CD817-950A-5B4D-91B1-1A672E7CD447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9704552" y="5830115"/>
            <a:ext cx="372181" cy="78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2C2BFC9B-E924-104C-B15D-F039F0C2F3B6}"/>
                  </a:ext>
                </a:extLst>
              </p:cNvPr>
              <p:cNvSpPr/>
              <p:nvPr/>
            </p:nvSpPr>
            <p:spPr>
              <a:xfrm>
                <a:off x="9648488" y="5908181"/>
                <a:ext cx="856489" cy="747374"/>
              </a:xfrm>
              <a:prstGeom prst="triangle">
                <a:avLst/>
              </a:prstGeom>
              <a:solidFill>
                <a:srgbClr val="00B0F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2C2BFC9B-E924-104C-B15D-F039F0C2F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488" y="5908181"/>
                <a:ext cx="856489" cy="747374"/>
              </a:xfrm>
              <a:prstGeom prst="triangle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C93B6F64-4AB2-564D-89ED-8F744405F510}"/>
                  </a:ext>
                </a:extLst>
              </p:cNvPr>
              <p:cNvSpPr/>
              <p:nvPr/>
            </p:nvSpPr>
            <p:spPr>
              <a:xfrm>
                <a:off x="10475609" y="5396694"/>
                <a:ext cx="1247987" cy="1073208"/>
              </a:xfrm>
              <a:prstGeom prst="triangle">
                <a:avLst/>
              </a:prstGeom>
              <a:solidFill>
                <a:srgbClr val="FF66FF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C93B6F64-4AB2-564D-89ED-8F744405F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609" y="5396694"/>
                <a:ext cx="1247987" cy="1073208"/>
              </a:xfrm>
              <a:prstGeom prst="triangle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1302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A626-13C8-C949-849C-935522B8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Worksheet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1F848-88B5-DD4D-B243-2F08BCFE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switch to your worksheets and complete exercise 1 for 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FC7AE-F54C-4E4B-9CE7-6F642FA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747" y="3316108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44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Describe what will happen in this BST when we remove </a:t>
            </a:r>
            <a:r>
              <a:rPr lang="en-US" sz="2200" dirty="0">
                <a:solidFill>
                  <a:schemeClr val="accent1"/>
                </a:solidFill>
              </a:rPr>
              <a:t>13</a:t>
            </a:r>
            <a:r>
              <a:rPr lang="en-US" sz="2200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04444" y="3871307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45644" y="4322497"/>
            <a:ext cx="739423" cy="50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2394656" y="478386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881715" y="5291863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860799" y="579986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268128" y="624012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209781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Describe what will happen in this BST when we remove </a:t>
            </a:r>
            <a:r>
              <a:rPr lang="en-US" sz="2200" dirty="0">
                <a:solidFill>
                  <a:schemeClr val="accent1"/>
                </a:solidFill>
              </a:rPr>
              <a:t>13</a:t>
            </a:r>
            <a:r>
              <a:rPr lang="en-US" sz="2200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" name="Oval 8"/>
          <p:cNvSpPr/>
          <p:nvPr/>
        </p:nvSpPr>
        <p:spPr>
          <a:xfrm>
            <a:off x="2545644" y="4322497"/>
            <a:ext cx="739423" cy="50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2394656" y="478386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881715" y="5291863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860799" y="579986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268128" y="624012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3822" y="3093156"/>
            <a:ext cx="1817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Easy case</a:t>
            </a:r>
            <a:r>
              <a:rPr lang="en-US" dirty="0">
                <a:solidFill>
                  <a:srgbClr val="C00000"/>
                </a:solidFill>
              </a:rPr>
              <a:t>: Just replace with its only available subtree!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01333" y="4041422"/>
            <a:ext cx="1399823" cy="948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 flipV="1">
            <a:off x="2184398" y="4116390"/>
            <a:ext cx="1399823" cy="8363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/>
          <p:cNvSpPr/>
          <p:nvPr/>
        </p:nvSpPr>
        <p:spPr>
          <a:xfrm>
            <a:off x="1644615" y="3751878"/>
            <a:ext cx="2250052" cy="1644211"/>
          </a:xfrm>
          <a:custGeom>
            <a:avLst/>
            <a:gdLst>
              <a:gd name="connsiteX0" fmla="*/ 2250052 w 2250052"/>
              <a:gd name="connsiteY0" fmla="*/ 75055 h 1644211"/>
              <a:gd name="connsiteX1" fmla="*/ 850229 w 2250052"/>
              <a:gd name="connsiteY1" fmla="*/ 63766 h 1644211"/>
              <a:gd name="connsiteX2" fmla="*/ 26141 w 2250052"/>
              <a:gd name="connsiteY2" fmla="*/ 763678 h 1644211"/>
              <a:gd name="connsiteX3" fmla="*/ 285785 w 2250052"/>
              <a:gd name="connsiteY3" fmla="*/ 1644211 h 164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052" h="1644211">
                <a:moveTo>
                  <a:pt x="2250052" y="75055"/>
                </a:moveTo>
                <a:cubicBezTo>
                  <a:pt x="1735466" y="12025"/>
                  <a:pt x="1220881" y="-51004"/>
                  <a:pt x="850229" y="63766"/>
                </a:cubicBezTo>
                <a:cubicBezTo>
                  <a:pt x="479577" y="178536"/>
                  <a:pt x="120215" y="500270"/>
                  <a:pt x="26141" y="763678"/>
                </a:cubicBezTo>
                <a:cubicBezTo>
                  <a:pt x="-67933" y="1027086"/>
                  <a:pt x="108926" y="1335648"/>
                  <a:pt x="285785" y="1644211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64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Let’s revisit deletion in classic BSTs real quick. </a:t>
            </a:r>
          </a:p>
          <a:p>
            <a:r>
              <a:rPr lang="en-US" sz="2200" dirty="0"/>
              <a:t>Now what happens if we want to delete </a:t>
            </a:r>
            <a:r>
              <a:rPr lang="en-US" sz="2200" dirty="0">
                <a:solidFill>
                  <a:srgbClr val="FF0000"/>
                </a:solidFill>
              </a:rPr>
              <a:t>20?</a:t>
            </a:r>
          </a:p>
        </p:txBody>
      </p:sp>
      <p:sp>
        <p:nvSpPr>
          <p:cNvPr id="4" name="Oval 3"/>
          <p:cNvSpPr/>
          <p:nvPr/>
        </p:nvSpPr>
        <p:spPr>
          <a:xfrm>
            <a:off x="5356577" y="28391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4492978" y="3093156"/>
            <a:ext cx="863599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860799" y="3493294"/>
            <a:ext cx="739423" cy="5080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06097" y="3861793"/>
            <a:ext cx="301975" cy="532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93156" y="4369793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481687" y="3989222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111521" y="3200147"/>
            <a:ext cx="275167" cy="333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48400" y="3533422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4" name="Oval 23"/>
          <p:cNvSpPr/>
          <p:nvPr/>
        </p:nvSpPr>
        <p:spPr>
          <a:xfrm>
            <a:off x="4566355" y="4367256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4418189" y="487779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68043" y="5316118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860799" y="5799863"/>
            <a:ext cx="316087" cy="440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268128" y="6240129"/>
            <a:ext cx="739423" cy="50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0481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5131</Words>
  <Application>Microsoft Macintosh PowerPoint</Application>
  <PresentationFormat>Widescreen</PresentationFormat>
  <Paragraphs>1426</Paragraphs>
  <Slides>125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Arial</vt:lpstr>
      <vt:lpstr>Calibri</vt:lpstr>
      <vt:lpstr>Calibri Light</vt:lpstr>
      <vt:lpstr>Cambria Math</vt:lpstr>
      <vt:lpstr>Consolas</vt:lpstr>
      <vt:lpstr>Mangal</vt:lpstr>
      <vt:lpstr>Wingdings</vt:lpstr>
      <vt:lpstr>Office Theme</vt:lpstr>
      <vt:lpstr>AVL Trees</vt:lpstr>
      <vt:lpstr>The hated tree</vt:lpstr>
      <vt:lpstr>The hated Tree, v2</vt:lpstr>
      <vt:lpstr>The hated Tree, v2</vt:lpstr>
      <vt:lpstr>Binary Search Trees: Insertion Order</vt:lpstr>
      <vt:lpstr>Binary Search Trees: Insertion Order</vt:lpstr>
      <vt:lpstr>Binary Search Trees: Insertion Order</vt:lpstr>
      <vt:lpstr>Binary Search Trees: Insertion Order</vt:lpstr>
      <vt:lpstr>Binary Search Trees: Insertion Order</vt:lpstr>
      <vt:lpstr>Take-home message #1:  “As if we didn’t know this already”</vt:lpstr>
      <vt:lpstr>Take-home message #1:  “As if we didn’t know this already”</vt:lpstr>
      <vt:lpstr>Take-home message #1:  “As if we didn’t know this already”</vt:lpstr>
      <vt:lpstr>Take-home message #1:  “As if we didn’t know this already”</vt:lpstr>
      <vt:lpstr>Take-home message #1:  “As if we didn’t know this already”</vt:lpstr>
      <vt:lpstr>Take-home message #1:  “As if we didn’t know this already”</vt:lpstr>
      <vt:lpstr>AVL Trees</vt:lpstr>
      <vt:lpstr>AVL Trees</vt:lpstr>
      <vt:lpstr>AVL Trees</vt:lpstr>
      <vt:lpstr>AVL Trees</vt:lpstr>
      <vt:lpstr>AVL Trees</vt:lpstr>
      <vt:lpstr>AVL Trees</vt:lpstr>
      <vt:lpstr>AVL Trees</vt:lpstr>
      <vt:lpstr>AVL Trees</vt:lpstr>
      <vt:lpstr>AVL Trees</vt:lpstr>
      <vt:lpstr>AVL Trees</vt:lpstr>
      <vt:lpstr>AVL Trees</vt:lpstr>
      <vt:lpstr>Are these trees “AVL-balanced”?</vt:lpstr>
      <vt:lpstr>Are these trees “AVL-balanced”?</vt:lpstr>
      <vt:lpstr>Are these trees “AVL-balanced”?</vt:lpstr>
      <vt:lpstr>Imbalance calculation</vt:lpstr>
      <vt:lpstr>Imbalance calculation</vt:lpstr>
      <vt:lpstr>Imbalance calculation</vt:lpstr>
      <vt:lpstr>Imbalance calculation</vt:lpstr>
      <vt:lpstr>Imbalance calculation</vt:lpstr>
      <vt:lpstr>Imbalance calculation</vt:lpstr>
      <vt:lpstr>Quizzes for you:</vt:lpstr>
      <vt:lpstr>Quizzes for you: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Rotations</vt:lpstr>
      <vt:lpstr>“Complex” rotations</vt:lpstr>
      <vt:lpstr>“Complex” rotations</vt:lpstr>
      <vt:lpstr>“Complex” rotations</vt:lpstr>
      <vt:lpstr>“Complex” rotations</vt:lpstr>
      <vt:lpstr>“Complex” rotations</vt:lpstr>
      <vt:lpstr>“Complex” rotations</vt:lpstr>
      <vt:lpstr>“Complex” rotations</vt:lpstr>
      <vt:lpstr>The 4 cases of rotations</vt:lpstr>
      <vt:lpstr>The 4 cases of rotations</vt:lpstr>
      <vt:lpstr>Insertions</vt:lpstr>
      <vt:lpstr>Insertions</vt:lpstr>
      <vt:lpstr>Insertions</vt:lpstr>
      <vt:lpstr>Insertions</vt:lpstr>
      <vt:lpstr>Insertions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Figuring out the rotation</vt:lpstr>
      <vt:lpstr>Figuring out the rotation</vt:lpstr>
      <vt:lpstr>Figuring out the rotation</vt:lpstr>
      <vt:lpstr>Figuring out the rotation</vt:lpstr>
      <vt:lpstr>Figuring out the rotation</vt:lpstr>
      <vt:lpstr>Figuring out the rotation</vt:lpstr>
      <vt:lpstr>Figuring out the rotation</vt:lpstr>
      <vt:lpstr>Figuring out the rotation</vt:lpstr>
      <vt:lpstr>Figuring out the rotation</vt:lpstr>
      <vt:lpstr>Figuring out the rotation</vt:lpstr>
      <vt:lpstr>How to figure out correct rotation?</vt:lpstr>
      <vt:lpstr>How to figure out correct rotation?</vt:lpstr>
      <vt:lpstr>How to figure out correct rotation?</vt:lpstr>
      <vt:lpstr>How to figure out correct rotation?</vt:lpstr>
      <vt:lpstr>The 4 cases of rotations: generalization</vt:lpstr>
      <vt:lpstr>The 4 cases of rotations: generalization</vt:lpstr>
      <vt:lpstr>The 4 cases of rotations: generalization</vt:lpstr>
      <vt:lpstr>Worksheet time!</vt:lpstr>
      <vt:lpstr>Deletions</vt:lpstr>
      <vt:lpstr>Deletions</vt:lpstr>
      <vt:lpstr>Deletions</vt:lpstr>
      <vt:lpstr>Deletions</vt:lpstr>
      <vt:lpstr>Deletions</vt:lpstr>
      <vt:lpstr>Deletions</vt:lpstr>
      <vt:lpstr>Deletions</vt:lpstr>
      <vt:lpstr>Deletions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Deletion Examples </vt:lpstr>
      <vt:lpstr>Worksheet time take 2</vt:lpstr>
      <vt:lpstr>Worksheet time take 3!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Filippou</dc:creator>
  <cp:lastModifiedBy>Jason Filippou</cp:lastModifiedBy>
  <cp:revision>118</cp:revision>
  <cp:lastPrinted>2019-09-11T22:39:50Z</cp:lastPrinted>
  <dcterms:created xsi:type="dcterms:W3CDTF">2017-05-31T01:58:46Z</dcterms:created>
  <dcterms:modified xsi:type="dcterms:W3CDTF">2019-09-12T15:35:29Z</dcterms:modified>
</cp:coreProperties>
</file>